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08" r:id="rId2"/>
    <p:sldId id="315" r:id="rId3"/>
    <p:sldId id="299" r:id="rId4"/>
    <p:sldId id="257" r:id="rId5"/>
    <p:sldId id="307" r:id="rId6"/>
    <p:sldId id="258" r:id="rId7"/>
    <p:sldId id="309" r:id="rId8"/>
    <p:sldId id="265" r:id="rId9"/>
    <p:sldId id="282" r:id="rId10"/>
    <p:sldId id="260" r:id="rId11"/>
    <p:sldId id="310" r:id="rId12"/>
    <p:sldId id="262" r:id="rId13"/>
    <p:sldId id="263" r:id="rId14"/>
    <p:sldId id="276" r:id="rId15"/>
    <p:sldId id="264" r:id="rId16"/>
    <p:sldId id="277" r:id="rId17"/>
    <p:sldId id="283" r:id="rId18"/>
    <p:sldId id="280" r:id="rId19"/>
    <p:sldId id="281" r:id="rId20"/>
    <p:sldId id="284" r:id="rId21"/>
    <p:sldId id="285" r:id="rId22"/>
    <p:sldId id="289" r:id="rId23"/>
    <p:sldId id="288" r:id="rId24"/>
    <p:sldId id="286" r:id="rId25"/>
    <p:sldId id="287" r:id="rId26"/>
    <p:sldId id="290" r:id="rId27"/>
    <p:sldId id="291" r:id="rId28"/>
    <p:sldId id="292" r:id="rId29"/>
    <p:sldId id="293" r:id="rId30"/>
    <p:sldId id="294" r:id="rId31"/>
    <p:sldId id="296" r:id="rId32"/>
    <p:sldId id="297" r:id="rId33"/>
    <p:sldId id="300" r:id="rId34"/>
    <p:sldId id="317" r:id="rId35"/>
    <p:sldId id="316" r:id="rId36"/>
    <p:sldId id="279" r:id="rId37"/>
    <p:sldId id="295" r:id="rId38"/>
    <p:sldId id="303" r:id="rId39"/>
    <p:sldId id="304" r:id="rId40"/>
    <p:sldId id="305" r:id="rId41"/>
    <p:sldId id="311" r:id="rId42"/>
    <p:sldId id="301" r:id="rId43"/>
    <p:sldId id="302" r:id="rId44"/>
    <p:sldId id="312" r:id="rId45"/>
    <p:sldId id="269" r:id="rId46"/>
    <p:sldId id="313" r:id="rId47"/>
    <p:sldId id="270" r:id="rId48"/>
    <p:sldId id="271" r:id="rId49"/>
    <p:sldId id="272" r:id="rId50"/>
    <p:sldId id="273" r:id="rId51"/>
    <p:sldId id="274" r:id="rId52"/>
    <p:sldId id="275" r:id="rId53"/>
    <p:sldId id="319" r:id="rId54"/>
    <p:sldId id="318" r:id="rId55"/>
    <p:sldId id="314" r:id="rId56"/>
    <p:sldId id="306" r:id="rId5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5"/>
    <p:restoredTop sz="94807"/>
  </p:normalViewPr>
  <p:slideViewPr>
    <p:cSldViewPr snapToGrid="0" snapToObjects="1" showGuides="1">
      <p:cViewPr varScale="1">
        <p:scale>
          <a:sx n="120" d="100"/>
          <a:sy n="120" d="100"/>
        </p:scale>
        <p:origin x="648" y="17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466E29-E7A6-554F-BDC4-80AD159426DD}" type="datetimeFigureOut">
              <a:rPr lang="es-ES_tradnl" smtClean="0"/>
              <a:t>17/2/21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A6576-A0E6-9948-A799-F3FA4F0FBFED}" type="slidenum">
              <a:rPr lang="es-ES_tradnl" smtClean="0"/>
              <a:t>‹#›</a:t>
            </a:fld>
            <a:endParaRPr lang="es-ES_tradnl"/>
          </a:p>
        </p:txBody>
      </p:sp>
    </p:spTree>
    <p:extLst>
      <p:ext uri="{BB962C8B-B14F-4D97-AF65-F5344CB8AC3E}">
        <p14:creationId xmlns:p14="http://schemas.microsoft.com/office/powerpoint/2010/main" val="853767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ACF5F98D-9880-3643-B95E-4CA20279D026}" type="slidenum">
              <a:rPr lang="en-ES" smtClean="0"/>
              <a:t>1</a:t>
            </a:fld>
            <a:endParaRPr lang="en-ES"/>
          </a:p>
        </p:txBody>
      </p:sp>
    </p:spTree>
    <p:extLst>
      <p:ext uri="{BB962C8B-B14F-4D97-AF65-F5344CB8AC3E}">
        <p14:creationId xmlns:p14="http://schemas.microsoft.com/office/powerpoint/2010/main" val="62625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CF5F98D-9880-3643-B95E-4CA20279D026}" type="slidenum">
              <a:rPr lang="en-ES" smtClean="0"/>
              <a:t>2</a:t>
            </a:fld>
            <a:endParaRPr lang="en-ES"/>
          </a:p>
        </p:txBody>
      </p:sp>
    </p:spTree>
    <p:extLst>
      <p:ext uri="{BB962C8B-B14F-4D97-AF65-F5344CB8AC3E}">
        <p14:creationId xmlns:p14="http://schemas.microsoft.com/office/powerpoint/2010/main" val="346095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8DCE-681C-A043-AB77-D82DF38C79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B1658868-AE81-3F4C-9BC2-2EA3E45D9D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75084938-327D-4A46-8C9D-5137E165E237}"/>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16F113C0-F356-2042-99E0-88BF52A35505}"/>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43D1A9B1-7956-BD4A-85A7-558EE6A68386}"/>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18132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90E7-389C-C74F-B72B-AC2A8EE427E0}"/>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988B759B-F9AC-244B-8EA4-944202CE34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216875D4-C5CD-C64F-8566-D9E31F811612}"/>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A7BFC60A-13FB-0E45-B43D-6F8A640E542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72EE0683-FA99-C341-936E-C59ABC05BD40}"/>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412906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44BCDE-BD1D-F942-BB04-067E3637B46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70988E60-F15F-2A4F-91E2-CF85290BB3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815E9FAC-5A07-BB49-A0FC-8284599B080A}"/>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4F3D4B4B-D087-8C48-A915-423B5D773BD4}"/>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E594DAF-7860-AA47-A6C3-056316404715}"/>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340676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DEE166-46F8-9B41-B3A6-91C4CB449266}"/>
              </a:ext>
            </a:extLst>
          </p:cNvPr>
          <p:cNvSpPr>
            <a:spLocks noGrp="1"/>
          </p:cNvSpPr>
          <p:nvPr>
            <p:ph type="pic" sz="quarter" idx="13"/>
          </p:nvPr>
        </p:nvSpPr>
        <p:spPr>
          <a:xfrm flipH="1">
            <a:off x="0" y="-1"/>
            <a:ext cx="7653868" cy="6857999"/>
          </a:xfrm>
          <a:prstGeom prst="rect">
            <a:avLst/>
          </a:prstGeom>
        </p:spPr>
        <p:txBody>
          <a:bodyPr/>
          <a:lstStyle/>
          <a:p>
            <a:endParaRPr lang="es-ES_tradnl" dirty="0"/>
          </a:p>
        </p:txBody>
      </p:sp>
      <p:sp>
        <p:nvSpPr>
          <p:cNvPr id="12" name="Text Placeholder 11">
            <a:extLst>
              <a:ext uri="{FF2B5EF4-FFF2-40B4-BE49-F238E27FC236}">
                <a16:creationId xmlns:a16="http://schemas.microsoft.com/office/drawing/2014/main" id="{EBABC4A4-3F79-4F48-BA43-66DFF46955B8}"/>
              </a:ext>
            </a:extLst>
          </p:cNvPr>
          <p:cNvSpPr>
            <a:spLocks noGrp="1"/>
          </p:cNvSpPr>
          <p:nvPr>
            <p:ph type="body" sz="quarter" idx="14" hasCustomPrompt="1"/>
          </p:nvPr>
        </p:nvSpPr>
        <p:spPr>
          <a:xfrm>
            <a:off x="7924799" y="3250671"/>
            <a:ext cx="3708401" cy="593196"/>
          </a:xfrm>
        </p:spPr>
        <p:txBody>
          <a:bodyPr>
            <a:noAutofit/>
          </a:bodyPr>
          <a:lstStyle>
            <a:lvl1pPr marL="0" indent="0">
              <a:buNone/>
              <a:defRPr sz="2400">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lvl="0"/>
            <a:r>
              <a:rPr lang="en-GB" dirty="0"/>
              <a:t>- Click to edit Master- </a:t>
            </a:r>
          </a:p>
        </p:txBody>
      </p:sp>
      <p:sp>
        <p:nvSpPr>
          <p:cNvPr id="13" name="Text Placeholder 11">
            <a:extLst>
              <a:ext uri="{FF2B5EF4-FFF2-40B4-BE49-F238E27FC236}">
                <a16:creationId xmlns:a16="http://schemas.microsoft.com/office/drawing/2014/main" id="{2CF08CF5-E67E-8947-AADA-C9851E200AD5}"/>
              </a:ext>
            </a:extLst>
          </p:cNvPr>
          <p:cNvSpPr>
            <a:spLocks noGrp="1"/>
          </p:cNvSpPr>
          <p:nvPr>
            <p:ph type="body" sz="quarter" idx="15" hasCustomPrompt="1"/>
          </p:nvPr>
        </p:nvSpPr>
        <p:spPr>
          <a:xfrm>
            <a:off x="7924798" y="3965840"/>
            <a:ext cx="3708402" cy="754062"/>
          </a:xfrm>
        </p:spPr>
        <p:txBody>
          <a:bodyPr>
            <a:normAutofit/>
          </a:bodyPr>
          <a:lstStyle>
            <a:lvl1pPr marL="0" indent="0">
              <a:buNone/>
              <a:defRPr/>
            </a:lvl1pPr>
            <a:lvl2pPr marL="800100" indent="-342900">
              <a:buFont typeface="Arial" panose="020B0604020202020204" pitchFamily="34" charset="0"/>
              <a:buChar char="•"/>
              <a:defRPr sz="2000">
                <a:latin typeface="Verdana" panose="020B0604030504040204" pitchFamily="34" charset="0"/>
                <a:ea typeface="Verdana" panose="020B0604030504040204" pitchFamily="34" charset="0"/>
                <a:cs typeface="Verdana" panose="020B0604030504040204" pitchFamily="34" charset="0"/>
              </a:defRPr>
            </a:lvl2pPr>
            <a:lvl3pPr marL="914400" indent="0">
              <a:buNone/>
              <a:defRPr sz="2000"/>
            </a:lvl3pPr>
          </a:lstStyle>
          <a:p>
            <a:pPr lvl="1"/>
            <a:r>
              <a:rPr lang="en-GB" dirty="0"/>
              <a:t>XXXX</a:t>
            </a:r>
          </a:p>
          <a:p>
            <a:pPr lvl="1"/>
            <a:r>
              <a:rPr lang="en-GB" dirty="0" err="1"/>
              <a:t>xxxxx</a:t>
            </a:r>
            <a:endParaRPr lang="en-GB" dirty="0"/>
          </a:p>
          <a:p>
            <a:pPr lvl="2"/>
            <a:endParaRPr lang="es-ES_tradnl" dirty="0"/>
          </a:p>
        </p:txBody>
      </p:sp>
    </p:spTree>
    <p:extLst>
      <p:ext uri="{BB962C8B-B14F-4D97-AF65-F5344CB8AC3E}">
        <p14:creationId xmlns:p14="http://schemas.microsoft.com/office/powerpoint/2010/main" val="2992359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D1009-DA3D-BE48-9842-70A0989C31C7}"/>
              </a:ext>
            </a:extLst>
          </p:cNvPr>
          <p:cNvSpPr>
            <a:spLocks noGrp="1"/>
          </p:cNvSpPr>
          <p:nvPr>
            <p:ph idx="1"/>
          </p:nvPr>
        </p:nvSpPr>
        <p:spPr>
          <a:xfrm>
            <a:off x="515937" y="1825625"/>
            <a:ext cx="11160125" cy="435133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s-ES_tradnl" noProof="0"/>
              <a:t>Click to edit Master text styles</a:t>
            </a:r>
          </a:p>
          <a:p>
            <a:pPr lvl="1"/>
            <a:r>
              <a:rPr lang="es-ES_tradnl" noProof="0"/>
              <a:t>Second level</a:t>
            </a:r>
          </a:p>
          <a:p>
            <a:pPr lvl="2"/>
            <a:r>
              <a:rPr lang="es-ES_tradnl" noProof="0"/>
              <a:t>Third level</a:t>
            </a:r>
          </a:p>
          <a:p>
            <a:pPr lvl="3"/>
            <a:r>
              <a:rPr lang="es-ES_tradnl" noProof="0"/>
              <a:t>Fourth level</a:t>
            </a:r>
          </a:p>
          <a:p>
            <a:pPr lvl="4"/>
            <a:r>
              <a:rPr lang="es-ES_tradnl" noProof="0"/>
              <a:t>Fifth level</a:t>
            </a:r>
          </a:p>
        </p:txBody>
      </p:sp>
      <p:sp>
        <p:nvSpPr>
          <p:cNvPr id="4" name="Date Placeholder 3">
            <a:extLst>
              <a:ext uri="{FF2B5EF4-FFF2-40B4-BE49-F238E27FC236}">
                <a16:creationId xmlns:a16="http://schemas.microsoft.com/office/drawing/2014/main" id="{C24657B2-77D4-8049-8D94-0A57E716B694}"/>
              </a:ext>
            </a:extLst>
          </p:cNvPr>
          <p:cNvSpPr>
            <a:spLocks noGrp="1"/>
          </p:cNvSpPr>
          <p:nvPr>
            <p:ph type="dt" sz="half" idx="10"/>
          </p:nvPr>
        </p:nvSpPr>
        <p:spPr>
          <a:xfrm>
            <a:off x="538947" y="6356350"/>
            <a:ext cx="2743200" cy="365125"/>
          </a:xfrm>
        </p:spPr>
        <p:txBody>
          <a:bodyPr/>
          <a:lstStyle/>
          <a:p>
            <a:fld id="{ED519241-5F9F-4D4E-BABA-C405CFBB3950}" type="datetime1">
              <a:rPr lang="es-ES_tradnl" noProof="0" smtClean="0"/>
              <a:t>17/2/21</a:t>
            </a:fld>
            <a:endParaRPr lang="es-ES_tradnl" noProof="0"/>
          </a:p>
        </p:txBody>
      </p:sp>
      <p:sp>
        <p:nvSpPr>
          <p:cNvPr id="5" name="Footer Placeholder 4">
            <a:extLst>
              <a:ext uri="{FF2B5EF4-FFF2-40B4-BE49-F238E27FC236}">
                <a16:creationId xmlns:a16="http://schemas.microsoft.com/office/drawing/2014/main" id="{914FB8A2-C6C9-9F4C-B258-43315BB0850C}"/>
              </a:ext>
            </a:extLst>
          </p:cNvPr>
          <p:cNvSpPr>
            <a:spLocks noGrp="1"/>
          </p:cNvSpPr>
          <p:nvPr>
            <p:ph type="ftr" sz="quarter" idx="11"/>
          </p:nvPr>
        </p:nvSpPr>
        <p:spPr/>
        <p:txBody>
          <a:bodyPr/>
          <a:lstStyle/>
          <a:p>
            <a:endParaRPr lang="es-ES_tradnl" noProof="0"/>
          </a:p>
        </p:txBody>
      </p:sp>
      <p:sp>
        <p:nvSpPr>
          <p:cNvPr id="6" name="Slide Number Placeholder 5">
            <a:extLst>
              <a:ext uri="{FF2B5EF4-FFF2-40B4-BE49-F238E27FC236}">
                <a16:creationId xmlns:a16="http://schemas.microsoft.com/office/drawing/2014/main" id="{C55E1D18-3A4A-7242-B26E-9B0F93C09FAF}"/>
              </a:ext>
            </a:extLst>
          </p:cNvPr>
          <p:cNvSpPr>
            <a:spLocks noGrp="1"/>
          </p:cNvSpPr>
          <p:nvPr>
            <p:ph type="sldNum" sz="quarter" idx="12"/>
          </p:nvPr>
        </p:nvSpPr>
        <p:spPr>
          <a:xfrm>
            <a:off x="8909854" y="6356350"/>
            <a:ext cx="2743200" cy="365125"/>
          </a:xfrm>
        </p:spPr>
        <p:txBody>
          <a:bodyPr/>
          <a:lstStyle/>
          <a:p>
            <a:fld id="{4EDC9EC6-621B-EC45-A507-AA2BF89144E3}" type="slidenum">
              <a:rPr lang="es-ES_tradnl" noProof="0" smtClean="0"/>
              <a:t>‹#›</a:t>
            </a:fld>
            <a:endParaRPr lang="es-ES_tradnl" noProof="0"/>
          </a:p>
        </p:txBody>
      </p:sp>
      <p:sp>
        <p:nvSpPr>
          <p:cNvPr id="8" name="Content Placeholder 2">
            <a:extLst>
              <a:ext uri="{FF2B5EF4-FFF2-40B4-BE49-F238E27FC236}">
                <a16:creationId xmlns:a16="http://schemas.microsoft.com/office/drawing/2014/main" id="{D3D8249B-74EA-294E-96BF-0C8CF98DA452}"/>
              </a:ext>
            </a:extLst>
          </p:cNvPr>
          <p:cNvSpPr>
            <a:spLocks noGrp="1"/>
          </p:cNvSpPr>
          <p:nvPr>
            <p:ph idx="13"/>
          </p:nvPr>
        </p:nvSpPr>
        <p:spPr>
          <a:xfrm>
            <a:off x="515937" y="301626"/>
            <a:ext cx="11160125" cy="379412"/>
          </a:xfrm>
        </p:spPr>
        <p:txBody>
          <a:bodyPr>
            <a:noAutofit/>
          </a:bodyPr>
          <a:lstStyle>
            <a:lvl1pPr marL="0" indent="0">
              <a:buNone/>
              <a:defRPr sz="20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lvl="0"/>
            <a:r>
              <a:rPr lang="es-ES_tradnl" noProof="0"/>
              <a:t>Click to edit Master text styles</a:t>
            </a:r>
          </a:p>
        </p:txBody>
      </p:sp>
      <p:sp>
        <p:nvSpPr>
          <p:cNvPr id="9" name="Content Placeholder 2">
            <a:extLst>
              <a:ext uri="{FF2B5EF4-FFF2-40B4-BE49-F238E27FC236}">
                <a16:creationId xmlns:a16="http://schemas.microsoft.com/office/drawing/2014/main" id="{4EC10A66-A189-A64C-8D2F-3428314C925E}"/>
              </a:ext>
            </a:extLst>
          </p:cNvPr>
          <p:cNvSpPr>
            <a:spLocks noGrp="1"/>
          </p:cNvSpPr>
          <p:nvPr>
            <p:ph idx="14"/>
          </p:nvPr>
        </p:nvSpPr>
        <p:spPr>
          <a:xfrm>
            <a:off x="515937" y="704684"/>
            <a:ext cx="11160125" cy="585787"/>
          </a:xfrm>
        </p:spPr>
        <p:txBody>
          <a:bodyPr>
            <a:normAutofit/>
          </a:bodyPr>
          <a:lstStyle>
            <a:lvl1pPr marL="0" indent="0">
              <a:lnSpc>
                <a:spcPct val="100000"/>
              </a:lnSpc>
              <a:buNone/>
              <a:defRPr sz="1800">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stStyle>
          <a:p>
            <a:pPr lvl="0"/>
            <a:r>
              <a:rPr lang="es-ES_tradnl" noProof="0"/>
              <a:t>Click to edit Master text styles</a:t>
            </a:r>
          </a:p>
        </p:txBody>
      </p:sp>
    </p:spTree>
    <p:extLst>
      <p:ext uri="{BB962C8B-B14F-4D97-AF65-F5344CB8AC3E}">
        <p14:creationId xmlns:p14="http://schemas.microsoft.com/office/powerpoint/2010/main" val="1058191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25">
          <p15:clr>
            <a:srgbClr val="FBAE40"/>
          </p15:clr>
        </p15:guide>
        <p15:guide id="4" pos="735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5186-5C0A-C94C-A447-2F9FF5EF4717}"/>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DD3D64EB-4B8D-0B47-87E9-A783875888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EA6FE005-AB46-9545-81AD-4F697F420E67}"/>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13DAA018-9E69-674D-B5F3-7704DBFDB1E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3133EB23-1EC6-7E43-8FCA-A8702979AB29}"/>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158151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6367-41A5-0944-8DB1-AB6C34FF09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2900692D-029E-ED4C-9786-F4715F6184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9C7EEC-4CE5-5F4C-A166-B2014258AAC1}"/>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CDA6750F-6498-CF40-8105-7D0AE880E30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EAA72C0-F6CB-6A4B-B997-8431E98A5D9A}"/>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79421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0195-C6F4-4749-8D81-FD374D3C28BB}"/>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8C2AB03F-07D4-5840-8433-B7F0E7CFB69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67A301FF-BA20-3A47-9AEE-6234E2B9B7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27053CE0-5396-0E43-ACA0-4ACA86B21401}"/>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6" name="Footer Placeholder 5">
            <a:extLst>
              <a:ext uri="{FF2B5EF4-FFF2-40B4-BE49-F238E27FC236}">
                <a16:creationId xmlns:a16="http://schemas.microsoft.com/office/drawing/2014/main" id="{D9A5872F-DF67-0D42-9AAE-CF87E2484761}"/>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6275726-187E-9447-B90E-71213E83272A}"/>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340299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F8B9-43EC-6042-A624-B901C54AF91B}"/>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090CA83A-C158-F045-AFC2-AF04CF5B3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8F0128-370B-D745-B412-BD83F16A920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014712DA-43AB-304C-9B93-98F8940319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581F65-0968-184A-89BB-5C9E1EF19B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9BB6701B-9F1D-4A43-AE4E-B58358722EE9}"/>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8" name="Footer Placeholder 7">
            <a:extLst>
              <a:ext uri="{FF2B5EF4-FFF2-40B4-BE49-F238E27FC236}">
                <a16:creationId xmlns:a16="http://schemas.microsoft.com/office/drawing/2014/main" id="{027DCFD8-0E64-F943-AE42-6F55940B9559}"/>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C781980F-9222-B046-8717-378FC9C19A1B}"/>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123633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5424-8D69-D84D-98DE-0335D3774447}"/>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C939E7BE-B57F-FD43-BCDE-16FB234BDE22}"/>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4" name="Footer Placeholder 3">
            <a:extLst>
              <a:ext uri="{FF2B5EF4-FFF2-40B4-BE49-F238E27FC236}">
                <a16:creationId xmlns:a16="http://schemas.microsoft.com/office/drawing/2014/main" id="{498BCACC-2F0F-2848-AEB4-B60786D2D9C0}"/>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F168EE8A-1C17-0A4E-9576-83CDE8CAE978}"/>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377317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9D6B6A-7AA9-C643-9B77-0A03BAC3D2EE}"/>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3" name="Footer Placeholder 2">
            <a:extLst>
              <a:ext uri="{FF2B5EF4-FFF2-40B4-BE49-F238E27FC236}">
                <a16:creationId xmlns:a16="http://schemas.microsoft.com/office/drawing/2014/main" id="{4F943F19-91D0-1F40-A92E-BD85AC5C2EBC}"/>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90010496-8A5C-5C4A-8765-44F5F89E3E42}"/>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40188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B47D-388B-7143-BD45-70AA19E759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3DB6D99C-40AD-0149-A56C-33B89E454C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4258562B-5FA6-0042-BE6C-43E574596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1F16E3-B268-254B-988F-536F9E5B76C5}"/>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6" name="Footer Placeholder 5">
            <a:extLst>
              <a:ext uri="{FF2B5EF4-FFF2-40B4-BE49-F238E27FC236}">
                <a16:creationId xmlns:a16="http://schemas.microsoft.com/office/drawing/2014/main" id="{3F926CAD-F991-5B4A-90C1-604E5A2F6A4A}"/>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7D625A6F-B3FD-264D-8041-C1A7109E5E4C}"/>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3066047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D420-4A4E-8145-A08F-8427BE5917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C51FFEDD-B139-964A-9AE9-DCB8289659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A573F77B-0525-704C-B28D-FD3CD6CAF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A225AA-9C46-284E-8397-C4F38676BD18}"/>
              </a:ext>
            </a:extLst>
          </p:cNvPr>
          <p:cNvSpPr>
            <a:spLocks noGrp="1"/>
          </p:cNvSpPr>
          <p:nvPr>
            <p:ph type="dt" sz="half" idx="10"/>
          </p:nvPr>
        </p:nvSpPr>
        <p:spPr/>
        <p:txBody>
          <a:bodyPr/>
          <a:lstStyle/>
          <a:p>
            <a:fld id="{29649763-922F-EB40-9F5E-0CB6B3CF0B38}" type="datetimeFigureOut">
              <a:rPr lang="en-ES" smtClean="0"/>
              <a:t>17/02/2021</a:t>
            </a:fld>
            <a:endParaRPr lang="en-ES"/>
          </a:p>
        </p:txBody>
      </p:sp>
      <p:sp>
        <p:nvSpPr>
          <p:cNvPr id="6" name="Footer Placeholder 5">
            <a:extLst>
              <a:ext uri="{FF2B5EF4-FFF2-40B4-BE49-F238E27FC236}">
                <a16:creationId xmlns:a16="http://schemas.microsoft.com/office/drawing/2014/main" id="{031E05B7-30BB-6E43-90FA-905077CCDB29}"/>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FBE73AFE-ECE1-4F4D-A038-5C9A6232B4F9}"/>
              </a:ext>
            </a:extLst>
          </p:cNvPr>
          <p:cNvSpPr>
            <a:spLocks noGrp="1"/>
          </p:cNvSpPr>
          <p:nvPr>
            <p:ph type="sldNum" sz="quarter" idx="12"/>
          </p:nvPr>
        </p:nvSpPr>
        <p:spPr/>
        <p:txBody>
          <a:bodyPr/>
          <a:lstStyle/>
          <a:p>
            <a:fld id="{44567072-2909-5B42-8186-C2E58C4BFF6E}" type="slidenum">
              <a:rPr lang="en-ES" smtClean="0"/>
              <a:t>‹#›</a:t>
            </a:fld>
            <a:endParaRPr lang="en-ES"/>
          </a:p>
        </p:txBody>
      </p:sp>
    </p:spTree>
    <p:extLst>
      <p:ext uri="{BB962C8B-B14F-4D97-AF65-F5344CB8AC3E}">
        <p14:creationId xmlns:p14="http://schemas.microsoft.com/office/powerpoint/2010/main" val="286319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18D4B-2E3D-4447-BBF2-DCD0A1983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34200F86-93F6-FA4C-A727-37B6AAAC3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75F90F3-D070-234B-AB03-5527FB2E7B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649763-922F-EB40-9F5E-0CB6B3CF0B38}" type="datetimeFigureOut">
              <a:rPr lang="en-ES" smtClean="0"/>
              <a:t>17/02/2021</a:t>
            </a:fld>
            <a:endParaRPr lang="en-ES"/>
          </a:p>
        </p:txBody>
      </p:sp>
      <p:sp>
        <p:nvSpPr>
          <p:cNvPr id="5" name="Footer Placeholder 4">
            <a:extLst>
              <a:ext uri="{FF2B5EF4-FFF2-40B4-BE49-F238E27FC236}">
                <a16:creationId xmlns:a16="http://schemas.microsoft.com/office/drawing/2014/main" id="{C01D380B-B13B-0546-9A28-ACFF75AE9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FAF32F8D-038F-D443-B698-8EAFBD9E9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67072-2909-5B42-8186-C2E58C4BFF6E}" type="slidenum">
              <a:rPr lang="en-ES" smtClean="0"/>
              <a:t>‹#›</a:t>
            </a:fld>
            <a:endParaRPr lang="en-ES"/>
          </a:p>
        </p:txBody>
      </p:sp>
    </p:spTree>
    <p:extLst>
      <p:ext uri="{BB962C8B-B14F-4D97-AF65-F5344CB8AC3E}">
        <p14:creationId xmlns:p14="http://schemas.microsoft.com/office/powerpoint/2010/main" val="302115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beedataanalytics.com/es/" TargetMode="External"/><Relationship Id="rId13" Type="http://schemas.openxmlformats.org/officeDocument/2006/relationships/hyperlink" Target="https://www.powerledger.io/clients/" TargetMode="External"/><Relationship Id="rId3" Type="http://schemas.openxmlformats.org/officeDocument/2006/relationships/hyperlink" Target="https://www.switchcraft.co.uk/" TargetMode="External"/><Relationship Id="rId7" Type="http://schemas.openxmlformats.org/officeDocument/2006/relationships/hyperlink" Target="https://watiofy.com/" TargetMode="External"/><Relationship Id="rId12" Type="http://schemas.openxmlformats.org/officeDocument/2006/relationships/hyperlink" Target="https://lo3energy.com/" TargetMode="External"/><Relationship Id="rId2" Type="http://schemas.openxmlformats.org/officeDocument/2006/relationships/hyperlink" Target="https://lookaftermybills.com/" TargetMode="External"/><Relationship Id="rId1" Type="http://schemas.openxmlformats.org/officeDocument/2006/relationships/slideLayout" Target="../slideLayouts/slideLayout2.xml"/><Relationship Id="rId6" Type="http://schemas.openxmlformats.org/officeDocument/2006/relationships/hyperlink" Target="https://selectra.es/" TargetMode="External"/><Relationship Id="rId11" Type="http://schemas.openxmlformats.org/officeDocument/2006/relationships/hyperlink" Target="https://www.flexidao.com/" TargetMode="External"/><Relationship Id="rId5" Type="http://schemas.openxmlformats.org/officeDocument/2006/relationships/hyperlink" Target="https://solutz.com/" TargetMode="External"/><Relationship Id="rId10" Type="http://schemas.openxmlformats.org/officeDocument/2006/relationships/hyperlink" Target="https://www.energyhiq.com/" TargetMode="External"/><Relationship Id="rId4" Type="http://schemas.openxmlformats.org/officeDocument/2006/relationships/hyperlink" Target="http://www.weneru.com/" TargetMode="External"/><Relationship Id="rId9" Type="http://schemas.openxmlformats.org/officeDocument/2006/relationships/hyperlink" Target="https://www.ohmconnect.com/" TargetMode="External"/><Relationship Id="rId14" Type="http://schemas.openxmlformats.org/officeDocument/2006/relationships/hyperlink" Target="https://www.d3a.io/" TargetMode="Externa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11.xml"/><Relationship Id="rId7" Type="http://schemas.openxmlformats.org/officeDocument/2006/relationships/slide" Target="slide4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slide" Target="slide3.xml"/><Relationship Id="rId4" Type="http://schemas.openxmlformats.org/officeDocument/2006/relationships/slide" Target="slide7.xml"/><Relationship Id="rId9" Type="http://schemas.openxmlformats.org/officeDocument/2006/relationships/slide" Target="slide4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jumpintotech.com/es/noticia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C2F122F-D5AB-EB48-8405-134670FC57A3}"/>
              </a:ext>
            </a:extLst>
          </p:cNvPr>
          <p:cNvSpPr>
            <a:spLocks noGrp="1"/>
          </p:cNvSpPr>
          <p:nvPr>
            <p:ph type="subTitle" idx="1"/>
          </p:nvPr>
        </p:nvSpPr>
        <p:spPr>
          <a:xfrm>
            <a:off x="1111134" y="4616277"/>
            <a:ext cx="9969731" cy="648924"/>
          </a:xfrm>
        </p:spPr>
        <p:txBody>
          <a:bodyPr>
            <a:noAutofit/>
          </a:bodyPr>
          <a:lstStyle/>
          <a:p>
            <a:r>
              <a:rPr lang="en-ES" sz="4000" dirty="0">
                <a:solidFill>
                  <a:schemeClr val="bg1">
                    <a:lumMod val="75000"/>
                  </a:schemeClr>
                </a:solidFill>
                <a:latin typeface="Avenir Next" panose="020B0503020202020204" pitchFamily="34" charset="0"/>
                <a:ea typeface="Verdana" panose="020B0604030504040204" pitchFamily="34" charset="0"/>
                <a:cs typeface="Verdana" panose="020B0604030504040204" pitchFamily="34" charset="0"/>
              </a:rPr>
              <a:t>Digitalización de procesos</a:t>
            </a:r>
          </a:p>
        </p:txBody>
      </p:sp>
      <p:cxnSp>
        <p:nvCxnSpPr>
          <p:cNvPr id="8" name="Straight Connector 7">
            <a:extLst>
              <a:ext uri="{FF2B5EF4-FFF2-40B4-BE49-F238E27FC236}">
                <a16:creationId xmlns:a16="http://schemas.microsoft.com/office/drawing/2014/main" id="{E00004EB-3F75-3145-B85B-F6CDA422C662}"/>
              </a:ext>
            </a:extLst>
          </p:cNvPr>
          <p:cNvCxnSpPr>
            <a:cxnSpLocks/>
          </p:cNvCxnSpPr>
          <p:nvPr/>
        </p:nvCxnSpPr>
        <p:spPr>
          <a:xfrm>
            <a:off x="5708073" y="4106485"/>
            <a:ext cx="775855" cy="0"/>
          </a:xfrm>
          <a:prstGeom prst="line">
            <a:avLst/>
          </a:prstGeom>
          <a:ln w="381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drawing&#10;&#10;Description automatically generated">
            <a:extLst>
              <a:ext uri="{FF2B5EF4-FFF2-40B4-BE49-F238E27FC236}">
                <a16:creationId xmlns:a16="http://schemas.microsoft.com/office/drawing/2014/main" id="{5F52E2DB-CB7F-B944-8183-F325C2D394CF}"/>
              </a:ext>
            </a:extLst>
          </p:cNvPr>
          <p:cNvPicPr>
            <a:picLocks noChangeAspect="1"/>
          </p:cNvPicPr>
          <p:nvPr/>
        </p:nvPicPr>
        <p:blipFill>
          <a:blip r:embed="rId3"/>
          <a:stretch>
            <a:fillRect/>
          </a:stretch>
        </p:blipFill>
        <p:spPr>
          <a:xfrm>
            <a:off x="1789257" y="1287585"/>
            <a:ext cx="8613486" cy="2374169"/>
          </a:xfrm>
          <a:prstGeom prst="rect">
            <a:avLst/>
          </a:prstGeom>
        </p:spPr>
      </p:pic>
    </p:spTree>
    <p:extLst>
      <p:ext uri="{BB962C8B-B14F-4D97-AF65-F5344CB8AC3E}">
        <p14:creationId xmlns:p14="http://schemas.microsoft.com/office/powerpoint/2010/main" val="266941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1A2591-1AAF-E545-83BE-FE4EE4C9E890}"/>
              </a:ext>
            </a:extLst>
          </p:cNvPr>
          <p:cNvSpPr txBox="1"/>
          <p:nvPr/>
        </p:nvSpPr>
        <p:spPr>
          <a:xfrm>
            <a:off x="376349" y="1414562"/>
            <a:ext cx="5378824" cy="5355312"/>
          </a:xfrm>
          <a:prstGeom prst="rect">
            <a:avLst/>
          </a:prstGeom>
          <a:noFill/>
        </p:spPr>
        <p:txBody>
          <a:bodyPr wrap="square" rtlCol="0">
            <a:spAutoFit/>
          </a:bodyPr>
          <a:lstStyle/>
          <a:p>
            <a:r>
              <a:rPr lang="es-ES" dirty="0"/>
              <a:t>Empresas que ofrecen un servicio similar en alguna de las etapas de los desarrollos de </a:t>
            </a:r>
            <a:r>
              <a:rPr lang="es-ES" dirty="0" err="1"/>
              <a:t>Vivolt</a:t>
            </a:r>
            <a:r>
              <a:rPr lang="es-ES" dirty="0"/>
              <a:t>:</a:t>
            </a:r>
          </a:p>
          <a:p>
            <a:endParaRPr lang="en-ES" dirty="0"/>
          </a:p>
          <a:p>
            <a:pPr marL="285750" lvl="0" indent="-285750">
              <a:buFont typeface="Arial" panose="020B0604020202020204" pitchFamily="34" charset="0"/>
              <a:buChar char="•"/>
            </a:pPr>
            <a:r>
              <a:rPr lang="en-US" dirty="0"/>
              <a:t>Look after my bills - </a:t>
            </a:r>
            <a:r>
              <a:rPr lang="en-US" u="sng" dirty="0">
                <a:hlinkClick r:id="rId2"/>
              </a:rPr>
              <a:t>https://lookaftermybills.com/</a:t>
            </a:r>
            <a:endParaRPr lang="en-ES" dirty="0"/>
          </a:p>
          <a:p>
            <a:pPr marL="285750" lvl="0" indent="-285750">
              <a:buFont typeface="Arial" panose="020B0604020202020204" pitchFamily="34" charset="0"/>
              <a:buChar char="•"/>
            </a:pPr>
            <a:r>
              <a:rPr lang="en-US" dirty="0" err="1"/>
              <a:t>Switchcraft</a:t>
            </a:r>
            <a:r>
              <a:rPr lang="en-US" dirty="0"/>
              <a:t> - </a:t>
            </a:r>
            <a:r>
              <a:rPr lang="en-US" u="sng" dirty="0">
                <a:hlinkClick r:id="rId3"/>
              </a:rPr>
              <a:t>https://www.switchcraft.co.uk/</a:t>
            </a:r>
            <a:r>
              <a:rPr lang="en-US" dirty="0"/>
              <a:t>	</a:t>
            </a:r>
            <a:endParaRPr lang="en-ES" dirty="0"/>
          </a:p>
          <a:p>
            <a:pPr marL="285750" lvl="0" indent="-285750">
              <a:buFont typeface="Arial" panose="020B0604020202020204" pitchFamily="34" charset="0"/>
              <a:buChar char="•"/>
            </a:pPr>
            <a:r>
              <a:rPr lang="en-US" dirty="0" err="1"/>
              <a:t>Weneru</a:t>
            </a:r>
            <a:r>
              <a:rPr lang="en-US" dirty="0"/>
              <a:t> - </a:t>
            </a:r>
            <a:r>
              <a:rPr lang="en-US" u="sng" dirty="0">
                <a:hlinkClick r:id="rId4"/>
              </a:rPr>
              <a:t>http://www.weneru.com/</a:t>
            </a:r>
            <a:r>
              <a:rPr lang="en-US" dirty="0"/>
              <a:t>	</a:t>
            </a:r>
            <a:endParaRPr lang="en-ES" dirty="0"/>
          </a:p>
          <a:p>
            <a:pPr marL="285750" lvl="0" indent="-285750">
              <a:buFont typeface="Arial" panose="020B0604020202020204" pitchFamily="34" charset="0"/>
              <a:buChar char="•"/>
            </a:pPr>
            <a:r>
              <a:rPr lang="es-ES" dirty="0" err="1"/>
              <a:t>Solutz</a:t>
            </a:r>
            <a:r>
              <a:rPr lang="es-ES" dirty="0"/>
              <a:t> - </a:t>
            </a:r>
            <a:r>
              <a:rPr lang="es-ES" u="sng" dirty="0">
                <a:hlinkClick r:id="rId5"/>
              </a:rPr>
              <a:t>https://solutz.com/</a:t>
            </a:r>
            <a:r>
              <a:rPr lang="es-ES" dirty="0"/>
              <a:t>	</a:t>
            </a:r>
            <a:endParaRPr lang="en-ES" dirty="0"/>
          </a:p>
          <a:p>
            <a:pPr marL="285750" lvl="0" indent="-285750">
              <a:buFont typeface="Arial" panose="020B0604020202020204" pitchFamily="34" charset="0"/>
              <a:buChar char="•"/>
            </a:pPr>
            <a:r>
              <a:rPr lang="es-ES" dirty="0" err="1"/>
              <a:t>Selectra</a:t>
            </a:r>
            <a:r>
              <a:rPr lang="es-ES" dirty="0"/>
              <a:t>  - </a:t>
            </a:r>
            <a:r>
              <a:rPr lang="es-ES" u="sng" dirty="0">
                <a:hlinkClick r:id="rId6"/>
              </a:rPr>
              <a:t>https://selectra.es/</a:t>
            </a:r>
            <a:r>
              <a:rPr lang="es-ES" dirty="0"/>
              <a:t>	</a:t>
            </a:r>
            <a:endParaRPr lang="en-ES" dirty="0"/>
          </a:p>
          <a:p>
            <a:pPr marL="285750" lvl="0" indent="-285750">
              <a:buFont typeface="Arial" panose="020B0604020202020204" pitchFamily="34" charset="0"/>
              <a:buChar char="•"/>
            </a:pPr>
            <a:r>
              <a:rPr lang="es-ES" dirty="0" err="1"/>
              <a:t>Watiofy</a:t>
            </a:r>
            <a:r>
              <a:rPr lang="es-ES" dirty="0"/>
              <a:t> - </a:t>
            </a:r>
            <a:r>
              <a:rPr lang="es-ES" u="sng" dirty="0">
                <a:hlinkClick r:id="rId7"/>
              </a:rPr>
              <a:t>https://watiofy.com/</a:t>
            </a:r>
            <a:endParaRPr lang="en-ES" dirty="0"/>
          </a:p>
          <a:p>
            <a:pPr marL="285750" lvl="0" indent="-285750">
              <a:buFont typeface="Arial" panose="020B0604020202020204" pitchFamily="34" charset="0"/>
              <a:buChar char="•"/>
            </a:pPr>
            <a:r>
              <a:rPr lang="en-US" dirty="0" err="1"/>
              <a:t>BeeData</a:t>
            </a:r>
            <a:r>
              <a:rPr lang="en-US" dirty="0"/>
              <a:t> - </a:t>
            </a:r>
            <a:r>
              <a:rPr lang="en-ES" u="sng" dirty="0">
                <a:hlinkClick r:id="rId8"/>
              </a:rPr>
              <a:t>https://beedataanalytics.com/es/</a:t>
            </a:r>
            <a:endParaRPr lang="en-ES" dirty="0"/>
          </a:p>
          <a:p>
            <a:pPr marL="285750" lvl="0" indent="-285750">
              <a:buFont typeface="Arial" panose="020B0604020202020204" pitchFamily="34" charset="0"/>
              <a:buChar char="•"/>
            </a:pPr>
            <a:r>
              <a:rPr lang="en-US" dirty="0" err="1"/>
              <a:t>OhmConnect</a:t>
            </a:r>
            <a:r>
              <a:rPr lang="en-US" dirty="0"/>
              <a:t> - </a:t>
            </a:r>
            <a:r>
              <a:rPr lang="en-ES" u="sng" dirty="0">
                <a:hlinkClick r:id="rId9"/>
              </a:rPr>
              <a:t>https://www.ohmconnect.com/</a:t>
            </a:r>
            <a:endParaRPr lang="en-ES" dirty="0"/>
          </a:p>
          <a:p>
            <a:pPr marL="285750" lvl="0" indent="-285750">
              <a:buFont typeface="Arial" panose="020B0604020202020204" pitchFamily="34" charset="0"/>
              <a:buChar char="•"/>
            </a:pPr>
            <a:r>
              <a:rPr lang="en-US" dirty="0"/>
              <a:t>Energy </a:t>
            </a:r>
            <a:r>
              <a:rPr lang="en-US" dirty="0" err="1"/>
              <a:t>Hiq</a:t>
            </a:r>
            <a:r>
              <a:rPr lang="en-US" dirty="0"/>
              <a:t> - </a:t>
            </a:r>
            <a:r>
              <a:rPr lang="en-ES" u="sng" dirty="0">
                <a:hlinkClick r:id="rId10"/>
              </a:rPr>
              <a:t>https://www.energyhiq.com/</a:t>
            </a:r>
            <a:endParaRPr lang="en-ES" dirty="0"/>
          </a:p>
          <a:p>
            <a:pPr marL="285750" lvl="0" indent="-285750">
              <a:buFont typeface="Arial" panose="020B0604020202020204" pitchFamily="34" charset="0"/>
              <a:buChar char="•"/>
            </a:pPr>
            <a:r>
              <a:rPr lang="es-ES" dirty="0" err="1"/>
              <a:t>Flexidao</a:t>
            </a:r>
            <a:r>
              <a:rPr lang="es-ES" dirty="0"/>
              <a:t> - </a:t>
            </a:r>
            <a:r>
              <a:rPr lang="es-ES" u="sng" dirty="0">
                <a:hlinkClick r:id="rId11"/>
              </a:rPr>
              <a:t>https://www.flexidao.com/</a:t>
            </a:r>
            <a:r>
              <a:rPr lang="es-ES" dirty="0"/>
              <a:t> </a:t>
            </a:r>
            <a:endParaRPr lang="en-ES" dirty="0"/>
          </a:p>
          <a:p>
            <a:pPr marL="285750" lvl="0" indent="-285750">
              <a:buFont typeface="Arial" panose="020B0604020202020204" pitchFamily="34" charset="0"/>
              <a:buChar char="•"/>
            </a:pPr>
            <a:r>
              <a:rPr lang="es-ES" dirty="0"/>
              <a:t>LO3 </a:t>
            </a:r>
            <a:r>
              <a:rPr lang="es-ES" dirty="0" err="1"/>
              <a:t>Energy</a:t>
            </a:r>
            <a:r>
              <a:rPr lang="es-ES" dirty="0"/>
              <a:t> ́s Pando - </a:t>
            </a:r>
            <a:r>
              <a:rPr lang="es-ES" u="sng" dirty="0">
                <a:hlinkClick r:id="rId12"/>
              </a:rPr>
              <a:t>https://lo3energy.com/</a:t>
            </a:r>
            <a:r>
              <a:rPr lang="es-ES" dirty="0"/>
              <a:t> </a:t>
            </a:r>
            <a:endParaRPr lang="en-ES" dirty="0"/>
          </a:p>
          <a:p>
            <a:pPr marL="285750" lvl="0" indent="-285750">
              <a:buFont typeface="Arial" panose="020B0604020202020204" pitchFamily="34" charset="0"/>
              <a:buChar char="•"/>
            </a:pPr>
            <a:r>
              <a:rPr lang="en-US" dirty="0" err="1"/>
              <a:t>PowerLedger</a:t>
            </a:r>
            <a:r>
              <a:rPr lang="en-US" dirty="0"/>
              <a:t> ́s </a:t>
            </a:r>
            <a:r>
              <a:rPr lang="en-US" dirty="0" err="1"/>
              <a:t>xGrid</a:t>
            </a:r>
            <a:r>
              <a:rPr lang="en-US" dirty="0"/>
              <a:t> - </a:t>
            </a:r>
            <a:r>
              <a:rPr lang="en-US" u="sng" dirty="0">
                <a:hlinkClick r:id="rId13"/>
              </a:rPr>
              <a:t>https://www.powerledger.io/clients/</a:t>
            </a:r>
            <a:r>
              <a:rPr lang="en-US" dirty="0"/>
              <a:t> </a:t>
            </a:r>
            <a:endParaRPr lang="en-ES" dirty="0"/>
          </a:p>
          <a:p>
            <a:pPr marL="285750" lvl="0" indent="-285750">
              <a:buFont typeface="Arial" panose="020B0604020202020204" pitchFamily="34" charset="0"/>
              <a:buChar char="•"/>
            </a:pPr>
            <a:r>
              <a:rPr lang="en-US" dirty="0"/>
              <a:t>Singularity’s D3A energy exchange engine (D3A.io).- </a:t>
            </a:r>
            <a:r>
              <a:rPr lang="en-US" dirty="0">
                <a:hlinkClick r:id="rId14"/>
              </a:rPr>
              <a:t>https://www.d3a.io/</a:t>
            </a:r>
            <a:endParaRPr lang="en-ES" dirty="0"/>
          </a:p>
          <a:p>
            <a:endParaRPr lang="en-ES" dirty="0"/>
          </a:p>
        </p:txBody>
      </p:sp>
      <p:sp>
        <p:nvSpPr>
          <p:cNvPr id="5" name="TextBox 4">
            <a:extLst>
              <a:ext uri="{FF2B5EF4-FFF2-40B4-BE49-F238E27FC236}">
                <a16:creationId xmlns:a16="http://schemas.microsoft.com/office/drawing/2014/main" id="{00A63F28-93BA-7941-B9A3-3902DF30A2F8}"/>
              </a:ext>
            </a:extLst>
          </p:cNvPr>
          <p:cNvSpPr txBox="1"/>
          <p:nvPr/>
        </p:nvSpPr>
        <p:spPr>
          <a:xfrm>
            <a:off x="6217024" y="1414562"/>
            <a:ext cx="5676451" cy="2031325"/>
          </a:xfrm>
          <a:prstGeom prst="rect">
            <a:avLst/>
          </a:prstGeom>
          <a:noFill/>
        </p:spPr>
        <p:txBody>
          <a:bodyPr wrap="square" rtlCol="0">
            <a:spAutoFit/>
          </a:bodyPr>
          <a:lstStyle/>
          <a:p>
            <a:r>
              <a:rPr lang="es-ES" dirty="0"/>
              <a:t>Top 3:</a:t>
            </a:r>
            <a:endParaRPr lang="es-ES" dirty="0">
              <a:hlinkClick r:id="rId8"/>
            </a:endParaRPr>
          </a:p>
          <a:p>
            <a:endParaRPr lang="es-ES" dirty="0">
              <a:hlinkClick r:id="rId8"/>
            </a:endParaRPr>
          </a:p>
          <a:p>
            <a:pPr marL="342900" indent="-342900">
              <a:buAutoNum type="arabicPeriod"/>
            </a:pPr>
            <a:r>
              <a:rPr lang="es-ES" dirty="0">
                <a:hlinkClick r:id="rId8"/>
              </a:rPr>
              <a:t>https://beedataanalytics.com/es/</a:t>
            </a:r>
            <a:endParaRPr lang="es-ES" dirty="0"/>
          </a:p>
          <a:p>
            <a:pPr marL="342900" indent="-342900">
              <a:buFontTx/>
              <a:buAutoNum type="arabicPeriod"/>
            </a:pPr>
            <a:r>
              <a:rPr lang="en-US" u="sng" dirty="0">
                <a:hlinkClick r:id="rId2"/>
              </a:rPr>
              <a:t>https://lookaftermybills.com/</a:t>
            </a:r>
            <a:endParaRPr lang="en-US" u="sng" dirty="0"/>
          </a:p>
          <a:p>
            <a:pPr marL="342900" indent="-342900">
              <a:buFontTx/>
              <a:buAutoNum type="arabicPeriod"/>
            </a:pPr>
            <a:r>
              <a:rPr lang="en-US" u="sng" dirty="0">
                <a:hlinkClick r:id="rId3"/>
              </a:rPr>
              <a:t>https://www.switchcraft.co.uk/</a:t>
            </a:r>
            <a:r>
              <a:rPr lang="en-US" dirty="0"/>
              <a:t>	</a:t>
            </a:r>
            <a:endParaRPr lang="en-ES" dirty="0"/>
          </a:p>
          <a:p>
            <a:pPr marL="342900" indent="-342900">
              <a:buFontTx/>
              <a:buAutoNum type="arabicPeriod"/>
            </a:pPr>
            <a:endParaRPr lang="en-ES" dirty="0"/>
          </a:p>
          <a:p>
            <a:pPr marL="342900" indent="-342900">
              <a:buAutoNum type="arabicPeriod"/>
            </a:pPr>
            <a:endParaRPr lang="es-ES" dirty="0"/>
          </a:p>
        </p:txBody>
      </p:sp>
      <p:sp>
        <p:nvSpPr>
          <p:cNvPr id="6" name="Title 1">
            <a:extLst>
              <a:ext uri="{FF2B5EF4-FFF2-40B4-BE49-F238E27FC236}">
                <a16:creationId xmlns:a16="http://schemas.microsoft.com/office/drawing/2014/main" id="{EA7C4516-36F3-4F42-A549-FF7590C9ED2D}"/>
              </a:ext>
            </a:extLst>
          </p:cNvPr>
          <p:cNvSpPr txBox="1">
            <a:spLocks/>
          </p:cNvSpPr>
          <p:nvPr/>
        </p:nvSpPr>
        <p:spPr>
          <a:xfrm>
            <a:off x="1676400" y="-9790"/>
            <a:ext cx="10515600"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2800" b="1" dirty="0"/>
              <a:t>1.2. </a:t>
            </a:r>
            <a:r>
              <a:rPr lang="en-ES" sz="2800" b="1" dirty="0"/>
              <a:t>Referencias para página web</a:t>
            </a:r>
          </a:p>
        </p:txBody>
      </p:sp>
    </p:spTree>
    <p:extLst>
      <p:ext uri="{BB962C8B-B14F-4D97-AF65-F5344CB8AC3E}">
        <p14:creationId xmlns:p14="http://schemas.microsoft.com/office/powerpoint/2010/main" val="279474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1862136"/>
            <a:ext cx="4233332" cy="593196"/>
          </a:xfrm>
        </p:spPr>
        <p:txBody>
          <a:bodyPr/>
          <a:lstStyle/>
          <a:p>
            <a:r>
              <a:rPr lang="es-ES_tradnl" b="1" dirty="0">
                <a:solidFill>
                  <a:srgbClr val="FA8700"/>
                </a:solidFill>
              </a:rPr>
              <a:t>2. Intranet comerciales</a:t>
            </a:r>
          </a:p>
        </p:txBody>
      </p:sp>
      <p:sp>
        <p:nvSpPr>
          <p:cNvPr id="4" name="Text Placeholder 3">
            <a:extLst>
              <a:ext uri="{FF2B5EF4-FFF2-40B4-BE49-F238E27FC236}">
                <a16:creationId xmlns:a16="http://schemas.microsoft.com/office/drawing/2014/main" id="{47F7F29A-F812-C34D-841D-5EF7A3EEC995}"/>
              </a:ext>
            </a:extLst>
          </p:cNvPr>
          <p:cNvSpPr>
            <a:spLocks noGrp="1"/>
          </p:cNvSpPr>
          <p:nvPr>
            <p:ph type="body" sz="quarter" idx="15"/>
          </p:nvPr>
        </p:nvSpPr>
        <p:spPr>
          <a:xfrm>
            <a:off x="7653867" y="2455332"/>
            <a:ext cx="3979334" cy="3483738"/>
          </a:xfrm>
        </p:spPr>
        <p:txBody>
          <a:bodyPr>
            <a:noAutofit/>
          </a:bodyPr>
          <a:lstStyle/>
          <a:p>
            <a:r>
              <a:rPr lang="es-ES_tradnl" sz="1800" dirty="0">
                <a:latin typeface="Verdana" panose="020B0604030504040204" pitchFamily="34" charset="0"/>
                <a:ea typeface="Verdana" panose="020B0604030504040204" pitchFamily="34" charset="0"/>
                <a:cs typeface="Verdana" panose="020B0604030504040204" pitchFamily="34" charset="0"/>
              </a:rPr>
              <a:t>2.1. Log in</a:t>
            </a:r>
          </a:p>
          <a:p>
            <a:pPr marL="223838"/>
            <a:r>
              <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2.1.1. Recuperar contraseña</a:t>
            </a:r>
            <a:endParaRPr lang="es-ES_tradnl" sz="1800" dirty="0">
              <a:latin typeface="Verdana" panose="020B0604030504040204" pitchFamily="34" charset="0"/>
              <a:ea typeface="Verdana" panose="020B0604030504040204" pitchFamily="34" charset="0"/>
              <a:cs typeface="Verdana" panose="020B0604030504040204" pitchFamily="34" charset="0"/>
            </a:endParaRPr>
          </a:p>
          <a:p>
            <a:endParaRPr lang="es-ES_tradnl" sz="1800" dirty="0">
              <a:latin typeface="Verdana" panose="020B0604030504040204" pitchFamily="34" charset="0"/>
              <a:ea typeface="Verdana" panose="020B0604030504040204" pitchFamily="34" charset="0"/>
              <a:cs typeface="Verdana" panose="020B0604030504040204" pitchFamily="34" charset="0"/>
            </a:endParaRPr>
          </a:p>
          <a:p>
            <a:r>
              <a:rPr lang="es-ES_tradnl" sz="1800" dirty="0">
                <a:latin typeface="Verdana" panose="020B0604030504040204" pitchFamily="34" charset="0"/>
                <a:ea typeface="Verdana" panose="020B0604030504040204" pitchFamily="34" charset="0"/>
                <a:cs typeface="Verdana" panose="020B0604030504040204" pitchFamily="34" charset="0"/>
              </a:rPr>
              <a:t>2.2. Vista principal</a:t>
            </a:r>
          </a:p>
          <a:p>
            <a:pPr marL="223838"/>
            <a:r>
              <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2.2.1. Perfil agente comercial</a:t>
            </a:r>
          </a:p>
          <a:p>
            <a:pPr marL="223838"/>
            <a:r>
              <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2.2.2. Resumen comercial en gráfico</a:t>
            </a:r>
          </a:p>
          <a:p>
            <a:pPr marL="223838"/>
            <a:r>
              <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2.2.3. Barra de menú</a:t>
            </a:r>
          </a:p>
          <a:p>
            <a:endParaRPr lang="es-ES_tradnl" sz="1800" dirty="0">
              <a:latin typeface="Verdana" panose="020B0604030504040204" pitchFamily="34" charset="0"/>
              <a:ea typeface="Verdana" panose="020B0604030504040204" pitchFamily="34" charset="0"/>
              <a:cs typeface="Verdana" panose="020B0604030504040204" pitchFamily="34" charset="0"/>
            </a:endParaRPr>
          </a:p>
          <a:p>
            <a:r>
              <a:rPr lang="es-ES_tradnl" sz="1800" dirty="0">
                <a:latin typeface="Verdana" panose="020B0604030504040204" pitchFamily="34" charset="0"/>
                <a:ea typeface="Verdana" panose="020B0604030504040204" pitchFamily="34" charset="0"/>
                <a:cs typeface="Verdana" panose="020B0604030504040204" pitchFamily="34" charset="0"/>
              </a:rPr>
              <a:t>2.3. Intranet administración</a:t>
            </a:r>
          </a:p>
          <a:p>
            <a:pPr marL="223838"/>
            <a:r>
              <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2.3.1. Portal de comercializadoras</a:t>
            </a:r>
          </a:p>
          <a:p>
            <a:pPr marL="223838"/>
            <a:endPar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s-ES_tradnl" sz="1800" dirty="0">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11</a:t>
            </a:fld>
            <a:endParaRPr lang="es-ES_tradnl" sz="1200" dirty="0">
              <a:solidFill>
                <a:schemeClr val="bg1">
                  <a:lumMod val="50000"/>
                </a:schemeClr>
              </a:solidFill>
            </a:endParaRPr>
          </a:p>
        </p:txBody>
      </p:sp>
      <p:sp>
        <p:nvSpPr>
          <p:cNvPr id="8" name="Rounded Rectangle 7">
            <a:hlinkClick r:id="rId3" action="ppaction://hlinksldjump"/>
            <a:extLst>
              <a:ext uri="{FF2B5EF4-FFF2-40B4-BE49-F238E27FC236}">
                <a16:creationId xmlns:a16="http://schemas.microsoft.com/office/drawing/2014/main" id="{17352BC2-1609-7A43-B32E-5BC9872BBCC9}"/>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325055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6503C-5DA9-6749-A7BD-B488B4A83A91}"/>
              </a:ext>
            </a:extLst>
          </p:cNvPr>
          <p:cNvSpPr>
            <a:spLocks noGrp="1"/>
          </p:cNvSpPr>
          <p:nvPr>
            <p:ph idx="1"/>
          </p:nvPr>
        </p:nvSpPr>
        <p:spPr>
          <a:xfrm>
            <a:off x="838200" y="2165879"/>
            <a:ext cx="10515600" cy="4351338"/>
          </a:xfrm>
        </p:spPr>
        <p:txBody>
          <a:bodyPr>
            <a:normAutofit/>
          </a:bodyPr>
          <a:lstStyle/>
          <a:p>
            <a:r>
              <a:rPr lang="es-ES" sz="1500" dirty="0"/>
              <a:t>La intranet de </a:t>
            </a:r>
            <a:r>
              <a:rPr lang="es-ES" sz="1500" dirty="0" err="1"/>
              <a:t>Vivolt</a:t>
            </a:r>
            <a:r>
              <a:rPr lang="es-ES" sz="1500" dirty="0"/>
              <a:t> debe servir para que los empleados podamos realizar estudios de ahorro de la manera más sencilla, rápida e imparcial. </a:t>
            </a:r>
          </a:p>
          <a:p>
            <a:pPr marL="0" indent="0">
              <a:buNone/>
            </a:pPr>
            <a:endParaRPr lang="en-ES" sz="1500" dirty="0"/>
          </a:p>
          <a:p>
            <a:r>
              <a:rPr lang="es-ES" sz="1500" dirty="0"/>
              <a:t>Además, cada comercial tendrá acceso a su cuenta personalizada, pero habrá una cuenta de administración, con ciertas funciones extras que detallamos más adelante.  </a:t>
            </a:r>
          </a:p>
          <a:p>
            <a:pPr marL="0" indent="0">
              <a:buNone/>
            </a:pPr>
            <a:endParaRPr lang="en-ES" sz="1500" dirty="0"/>
          </a:p>
          <a:p>
            <a:r>
              <a:rPr lang="es-ES" sz="1500" dirty="0"/>
              <a:t>La intranet tiene como input datos actuales del cliente, picados manualmente y la intranet lo transforma en un estudio de ahorro al comparar los datos del cliente con nuestra base de datos de precios de comercializadoras</a:t>
            </a:r>
          </a:p>
          <a:p>
            <a:endParaRPr lang="es-ES" sz="1500" dirty="0"/>
          </a:p>
          <a:p>
            <a:r>
              <a:rPr lang="es-ES" sz="1500" dirty="0"/>
              <a:t>La intranet genera como output un Estudio de ahorro en formato PDF, un contrato en formato PDF en formato digital (detalle en otras herramientas) y la base de datos de posibles clientes y clientes</a:t>
            </a:r>
            <a:endParaRPr lang="en-ES" dirty="0"/>
          </a:p>
          <a:p>
            <a:pPr marL="0" indent="0">
              <a:buNone/>
            </a:pPr>
            <a:endParaRPr lang="en-ES" dirty="0"/>
          </a:p>
        </p:txBody>
      </p:sp>
      <p:sp>
        <p:nvSpPr>
          <p:cNvPr id="4" name="Title 1">
            <a:extLst>
              <a:ext uri="{FF2B5EF4-FFF2-40B4-BE49-F238E27FC236}">
                <a16:creationId xmlns:a16="http://schemas.microsoft.com/office/drawing/2014/main" id="{C73179BC-0457-1B4D-A96D-CBEFA2FDD334}"/>
              </a:ext>
            </a:extLst>
          </p:cNvPr>
          <p:cNvSpPr txBox="1">
            <a:spLocks/>
          </p:cNvSpPr>
          <p:nvPr/>
        </p:nvSpPr>
        <p:spPr>
          <a:xfrm>
            <a:off x="1207911" y="-9790"/>
            <a:ext cx="10984089" cy="1835415"/>
          </a:xfrm>
          <a:prstGeom prst="rect">
            <a:avLst/>
          </a:prstGeom>
        </p:spPr>
        <p:txBody>
          <a:bodyPr vert="horz" lIns="91440" tIns="45720" rIns="91440" bIns="45720" rtlCol="0" anchor="ctr">
            <a:normAutofit/>
          </a:bodyPr>
          <a:lstStyle>
            <a:defPPr>
              <a:defRPr lang="en-ES"/>
            </a:defPPr>
            <a:lvl1pPr algn="r">
              <a:lnSpc>
                <a:spcPct val="90000"/>
              </a:lnSpc>
              <a:spcBef>
                <a:spcPct val="0"/>
              </a:spcBef>
              <a:buNone/>
              <a:defRPr sz="5000" b="1">
                <a:latin typeface="+mj-lt"/>
                <a:ea typeface="+mj-ea"/>
                <a:cs typeface="+mj-cs"/>
              </a:defRPr>
            </a:lvl1pPr>
          </a:lstStyle>
          <a:p>
            <a:r>
              <a:rPr lang="es-ES" dirty="0"/>
              <a:t>2. INTRANET COMERCIALES</a:t>
            </a:r>
            <a:endParaRPr lang="en-ES" dirty="0"/>
          </a:p>
        </p:txBody>
      </p:sp>
    </p:spTree>
    <p:extLst>
      <p:ext uri="{BB962C8B-B14F-4D97-AF65-F5344CB8AC3E}">
        <p14:creationId xmlns:p14="http://schemas.microsoft.com/office/powerpoint/2010/main" val="2711186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BB29-8463-3A4F-8D9F-1807AAC5D05E}"/>
              </a:ext>
            </a:extLst>
          </p:cNvPr>
          <p:cNvSpPr>
            <a:spLocks noGrp="1"/>
          </p:cNvSpPr>
          <p:nvPr>
            <p:ph type="title"/>
          </p:nvPr>
        </p:nvSpPr>
        <p:spPr>
          <a:xfrm>
            <a:off x="1676400" y="-9790"/>
            <a:ext cx="10515600" cy="828339"/>
          </a:xfrm>
        </p:spPr>
        <p:txBody>
          <a:bodyPr>
            <a:normAutofit/>
          </a:bodyPr>
          <a:lstStyle/>
          <a:p>
            <a:pPr algn="r"/>
            <a:r>
              <a:rPr lang="es-ES" sz="2800" b="1" dirty="0"/>
              <a:t>2.1. Log in</a:t>
            </a:r>
            <a:endParaRPr lang="en-ES" sz="2800" b="1" dirty="0"/>
          </a:p>
        </p:txBody>
      </p:sp>
      <p:sp>
        <p:nvSpPr>
          <p:cNvPr id="7" name="Rectangle 6">
            <a:extLst>
              <a:ext uri="{FF2B5EF4-FFF2-40B4-BE49-F238E27FC236}">
                <a16:creationId xmlns:a16="http://schemas.microsoft.com/office/drawing/2014/main" id="{C1C934F7-410E-0B47-A202-488CFC117403}"/>
              </a:ext>
            </a:extLst>
          </p:cNvPr>
          <p:cNvSpPr/>
          <p:nvPr/>
        </p:nvSpPr>
        <p:spPr>
          <a:xfrm>
            <a:off x="7053943" y="1003722"/>
            <a:ext cx="5007428" cy="3139321"/>
          </a:xfrm>
          <a:prstGeom prst="rect">
            <a:avLst/>
          </a:prstGeom>
        </p:spPr>
        <p:txBody>
          <a:bodyPr wrap="square">
            <a:spAutoFit/>
          </a:bodyPr>
          <a:lstStyle/>
          <a:p>
            <a:pPr marL="285750" indent="-285750">
              <a:buFontTx/>
              <a:buChar char="-"/>
            </a:pPr>
            <a:r>
              <a:rPr lang="en-GB" dirty="0"/>
              <a:t>C</a:t>
            </a:r>
            <a:r>
              <a:rPr lang="en-ES" dirty="0"/>
              <a:t>ambiar color del fondo por nuestros colores corporativos de toda la herramienta. </a:t>
            </a:r>
          </a:p>
          <a:p>
            <a:pPr marL="285750" indent="-285750">
              <a:buFontTx/>
              <a:buChar char="-"/>
            </a:pPr>
            <a:r>
              <a:rPr lang="en-ES" dirty="0"/>
              <a:t>Logo y cuadro de texto en el mismo sitio con las mismas funciones.</a:t>
            </a:r>
          </a:p>
          <a:p>
            <a:pPr marL="285750" indent="-285750">
              <a:buFontTx/>
              <a:buChar char="-"/>
            </a:pPr>
            <a:r>
              <a:rPr lang="en-ES" dirty="0"/>
              <a:t>“Usuario” = email del agente comercial. </a:t>
            </a:r>
          </a:p>
          <a:p>
            <a:pPr marL="285750" indent="-285750">
              <a:buFontTx/>
              <a:buChar char="-"/>
            </a:pPr>
            <a:r>
              <a:rPr lang="en-ES" dirty="0"/>
              <a:t>“Contraseña “ = Cuando se genera una nueva cuenta desde la intranet de admin se envía un email de bienvenida con la contraseña. </a:t>
            </a:r>
          </a:p>
          <a:p>
            <a:pPr marL="285750" indent="-285750">
              <a:buFontTx/>
              <a:buChar char="-"/>
            </a:pPr>
            <a:r>
              <a:rPr lang="en-ES" dirty="0"/>
              <a:t>“He olvidado mi contraseña” = al clickear se cambia el cuadro de texto. Explicación siguiente slide. </a:t>
            </a:r>
          </a:p>
        </p:txBody>
      </p:sp>
      <p:pic>
        <p:nvPicPr>
          <p:cNvPr id="27" name="Picture 26">
            <a:extLst>
              <a:ext uri="{FF2B5EF4-FFF2-40B4-BE49-F238E27FC236}">
                <a16:creationId xmlns:a16="http://schemas.microsoft.com/office/drawing/2014/main" id="{C3FBCBC0-7D64-AA4A-A82F-A93E9FA93078}"/>
              </a:ext>
            </a:extLst>
          </p:cNvPr>
          <p:cNvPicPr>
            <a:picLocks noChangeAspect="1"/>
          </p:cNvPicPr>
          <p:nvPr/>
        </p:nvPicPr>
        <p:blipFill>
          <a:blip r:embed="rId2"/>
          <a:stretch>
            <a:fillRect/>
          </a:stretch>
        </p:blipFill>
        <p:spPr>
          <a:xfrm>
            <a:off x="0" y="0"/>
            <a:ext cx="6801633" cy="6858000"/>
          </a:xfrm>
          <a:prstGeom prst="rect">
            <a:avLst/>
          </a:prstGeom>
        </p:spPr>
      </p:pic>
    </p:spTree>
    <p:extLst>
      <p:ext uri="{BB962C8B-B14F-4D97-AF65-F5344CB8AC3E}">
        <p14:creationId xmlns:p14="http://schemas.microsoft.com/office/powerpoint/2010/main" val="363766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296A60-C564-4F40-9863-0708DDF766E8}"/>
              </a:ext>
            </a:extLst>
          </p:cNvPr>
          <p:cNvPicPr>
            <a:picLocks noChangeAspect="1"/>
          </p:cNvPicPr>
          <p:nvPr/>
        </p:nvPicPr>
        <p:blipFill>
          <a:blip r:embed="rId2"/>
          <a:stretch>
            <a:fillRect/>
          </a:stretch>
        </p:blipFill>
        <p:spPr>
          <a:xfrm>
            <a:off x="-1" y="0"/>
            <a:ext cx="6719299" cy="6858000"/>
          </a:xfrm>
          <a:prstGeom prst="rect">
            <a:avLst/>
          </a:prstGeom>
        </p:spPr>
      </p:pic>
      <p:sp>
        <p:nvSpPr>
          <p:cNvPr id="5" name="Title 1">
            <a:extLst>
              <a:ext uri="{FF2B5EF4-FFF2-40B4-BE49-F238E27FC236}">
                <a16:creationId xmlns:a16="http://schemas.microsoft.com/office/drawing/2014/main" id="{16621EFE-99E2-6745-963C-677ABDE411CF}"/>
              </a:ext>
            </a:extLst>
          </p:cNvPr>
          <p:cNvSpPr>
            <a:spLocks noGrp="1"/>
          </p:cNvSpPr>
          <p:nvPr>
            <p:ph type="title"/>
          </p:nvPr>
        </p:nvSpPr>
        <p:spPr>
          <a:xfrm>
            <a:off x="1676400" y="-9790"/>
            <a:ext cx="10515600" cy="828339"/>
          </a:xfrm>
        </p:spPr>
        <p:txBody>
          <a:bodyPr>
            <a:normAutofit/>
          </a:bodyPr>
          <a:lstStyle/>
          <a:p>
            <a:pPr algn="r"/>
            <a:r>
              <a:rPr lang="es-ES" sz="2800" b="1" dirty="0"/>
              <a:t>2.1.1. Recuperar contraseña</a:t>
            </a:r>
            <a:endParaRPr lang="en-ES" sz="2800" b="1" dirty="0"/>
          </a:p>
        </p:txBody>
      </p:sp>
      <p:sp>
        <p:nvSpPr>
          <p:cNvPr id="6" name="TextBox 5">
            <a:extLst>
              <a:ext uri="{FF2B5EF4-FFF2-40B4-BE49-F238E27FC236}">
                <a16:creationId xmlns:a16="http://schemas.microsoft.com/office/drawing/2014/main" id="{DBB40260-68B7-2F4A-A9E9-734D82B51006}"/>
              </a:ext>
            </a:extLst>
          </p:cNvPr>
          <p:cNvSpPr txBox="1"/>
          <p:nvPr/>
        </p:nvSpPr>
        <p:spPr>
          <a:xfrm>
            <a:off x="6934200" y="867351"/>
            <a:ext cx="4726969" cy="2862322"/>
          </a:xfrm>
          <a:prstGeom prst="rect">
            <a:avLst/>
          </a:prstGeom>
          <a:noFill/>
        </p:spPr>
        <p:txBody>
          <a:bodyPr wrap="square" rtlCol="0">
            <a:spAutoFit/>
          </a:bodyPr>
          <a:lstStyle/>
          <a:p>
            <a:r>
              <a:rPr lang="en-ES" dirty="0"/>
              <a:t>- Cambiar el titulo “ Ha olvidado su contraseña” y poner “¿Has olvidado tu contraseña?” </a:t>
            </a:r>
          </a:p>
          <a:p>
            <a:r>
              <a:rPr lang="en-GB" dirty="0"/>
              <a:t>- </a:t>
            </a:r>
            <a:r>
              <a:rPr lang="en-GB" dirty="0" err="1"/>
              <a:t>Cambiar</a:t>
            </a:r>
            <a:r>
              <a:rPr lang="en-GB" dirty="0"/>
              <a:t> ”</a:t>
            </a:r>
            <a:r>
              <a:rPr lang="en-GB" dirty="0" err="1"/>
              <a:t>Su</a:t>
            </a:r>
            <a:r>
              <a:rPr lang="en-GB" dirty="0"/>
              <a:t> </a:t>
            </a:r>
            <a:r>
              <a:rPr lang="en-GB" dirty="0" err="1"/>
              <a:t>dirección</a:t>
            </a:r>
            <a:r>
              <a:rPr lang="en-GB" dirty="0"/>
              <a:t> email”  por “</a:t>
            </a:r>
            <a:r>
              <a:rPr lang="en-GB" dirty="0" err="1"/>
              <a:t>Usuario</a:t>
            </a:r>
            <a:r>
              <a:rPr lang="en-GB" dirty="0"/>
              <a:t>”. </a:t>
            </a:r>
          </a:p>
          <a:p>
            <a:r>
              <a:rPr lang="en-GB" dirty="0"/>
              <a:t>- </a:t>
            </a:r>
            <a:r>
              <a:rPr lang="en-GB" dirty="0" err="1"/>
              <a:t>Mantener</a:t>
            </a:r>
            <a:r>
              <a:rPr lang="en-GB" dirty="0"/>
              <a:t> la </a:t>
            </a:r>
            <a:r>
              <a:rPr lang="en-GB" dirty="0" err="1"/>
              <a:t>opción</a:t>
            </a:r>
            <a:r>
              <a:rPr lang="en-GB" dirty="0"/>
              <a:t> de “</a:t>
            </a:r>
            <a:r>
              <a:rPr lang="en-GB" dirty="0" err="1"/>
              <a:t>Ir</a:t>
            </a:r>
            <a:r>
              <a:rPr lang="en-GB" dirty="0"/>
              <a:t> a Login” y </a:t>
            </a:r>
            <a:r>
              <a:rPr lang="en-GB" dirty="0" err="1"/>
              <a:t>poder</a:t>
            </a:r>
            <a:r>
              <a:rPr lang="en-GB" dirty="0"/>
              <a:t> </a:t>
            </a:r>
            <a:r>
              <a:rPr lang="en-GB" dirty="0" err="1"/>
              <a:t>pinchar</a:t>
            </a:r>
            <a:r>
              <a:rPr lang="en-GB" dirty="0"/>
              <a:t> </a:t>
            </a:r>
            <a:r>
              <a:rPr lang="en-GB" dirty="0" err="1"/>
              <a:t>en</a:t>
            </a:r>
            <a:r>
              <a:rPr lang="en-GB" dirty="0"/>
              <a:t> login. </a:t>
            </a:r>
            <a:r>
              <a:rPr lang="en-GB" dirty="0" err="1"/>
              <a:t>Importante</a:t>
            </a:r>
            <a:r>
              <a:rPr lang="en-GB" dirty="0"/>
              <a:t> que se </a:t>
            </a:r>
            <a:r>
              <a:rPr lang="en-GB" dirty="0" err="1"/>
              <a:t>destacte</a:t>
            </a:r>
            <a:r>
              <a:rPr lang="en-GB" dirty="0"/>
              <a:t> “Login” </a:t>
            </a:r>
            <a:r>
              <a:rPr lang="en-GB" dirty="0" err="1"/>
              <a:t>en</a:t>
            </a:r>
            <a:r>
              <a:rPr lang="en-GB" dirty="0"/>
              <a:t> </a:t>
            </a:r>
            <a:r>
              <a:rPr lang="en-GB" dirty="0" err="1"/>
              <a:t>azul</a:t>
            </a:r>
            <a:r>
              <a:rPr lang="en-GB" dirty="0"/>
              <a:t> </a:t>
            </a:r>
            <a:r>
              <a:rPr lang="en-GB" dirty="0" err="1"/>
              <a:t>interactivo</a:t>
            </a:r>
            <a:r>
              <a:rPr lang="en-GB" dirty="0"/>
              <a:t>. </a:t>
            </a:r>
          </a:p>
          <a:p>
            <a:r>
              <a:rPr lang="en-ES" dirty="0"/>
              <a:t>- Cambiar “ Resetear Mi Contraseña” y poner “Enviar nueva contraseña”. Se enviará a su Usuario una nueva contraseña que luego podra cambair dentro de la intranet. </a:t>
            </a:r>
          </a:p>
        </p:txBody>
      </p:sp>
    </p:spTree>
    <p:extLst>
      <p:ext uri="{BB962C8B-B14F-4D97-AF65-F5344CB8AC3E}">
        <p14:creationId xmlns:p14="http://schemas.microsoft.com/office/powerpoint/2010/main" val="346533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13A2FD-EF7C-9045-B3FE-CE9DE337857A}"/>
              </a:ext>
            </a:extLst>
          </p:cNvPr>
          <p:cNvSpPr/>
          <p:nvPr/>
        </p:nvSpPr>
        <p:spPr>
          <a:xfrm>
            <a:off x="7839856" y="983192"/>
            <a:ext cx="4032354" cy="4801314"/>
          </a:xfrm>
          <a:prstGeom prst="rect">
            <a:avLst/>
          </a:prstGeom>
        </p:spPr>
        <p:txBody>
          <a:bodyPr wrap="square">
            <a:spAutoFit/>
          </a:bodyPr>
          <a:lstStyle/>
          <a:p>
            <a:r>
              <a:rPr lang="es-ES" dirty="0">
                <a:latin typeface="Calibri" panose="020F0502020204030204" pitchFamily="34" charset="0"/>
                <a:ea typeface="Calibri" panose="020F0502020204030204" pitchFamily="34" charset="0"/>
                <a:cs typeface="Times New Roman" panose="02020603050405020304" pitchFamily="18" charset="0"/>
              </a:rPr>
              <a:t>Queremos mantener la estructura general del panel de control.. </a:t>
            </a:r>
          </a:p>
          <a:p>
            <a:endParaRPr lang="en-ES" dirty="0">
              <a:latin typeface="Calibri" panose="020F0502020204030204" pitchFamily="34" charset="0"/>
              <a:ea typeface="Calibri" panose="020F0502020204030204" pitchFamily="34" charset="0"/>
              <a:cs typeface="Times New Roman" panose="02020603050405020304" pitchFamily="18" charset="0"/>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endParaRPr lang="es-ES" dirty="0">
              <a:latin typeface="Calibri" panose="020F0502020204030204" pitchFamily="34" charset="0"/>
              <a:ea typeface="Calibri" panose="020F0502020204030204" pitchFamily="34" charset="0"/>
              <a:cs typeface="Symbol" pitchFamily="2" charset="2"/>
            </a:endParaRPr>
          </a:p>
          <a:p>
            <a:pPr lvl="0"/>
            <a:r>
              <a:rPr lang="es-ES" dirty="0">
                <a:latin typeface="Calibri" panose="020F0502020204030204" pitchFamily="34" charset="0"/>
                <a:ea typeface="Calibri" panose="020F0502020204030204" pitchFamily="34" charset="0"/>
                <a:cs typeface="Times New Roman" panose="02020603050405020304" pitchFamily="18" charset="0"/>
              </a:rPr>
              <a:t>Hemos seccionado el panel de control en tres partes, subrayadas en naranja para distinguir las secciones. Cada sección tiene asignado un titulo y en las siguientes </a:t>
            </a:r>
            <a:r>
              <a:rPr lang="es-ES" dirty="0" err="1">
                <a:latin typeface="Calibri" panose="020F0502020204030204" pitchFamily="34" charset="0"/>
                <a:ea typeface="Calibri" panose="020F0502020204030204" pitchFamily="34" charset="0"/>
                <a:cs typeface="Times New Roman" panose="02020603050405020304" pitchFamily="18" charset="0"/>
              </a:rPr>
              <a:t>slides</a:t>
            </a:r>
            <a:r>
              <a:rPr lang="es-ES" dirty="0">
                <a:latin typeface="Calibri" panose="020F0502020204030204" pitchFamily="34" charset="0"/>
                <a:ea typeface="Calibri" panose="020F0502020204030204" pitchFamily="34" charset="0"/>
                <a:cs typeface="Times New Roman" panose="02020603050405020304" pitchFamily="18" charset="0"/>
              </a:rPr>
              <a:t> entramos en detalle para cada parte.</a:t>
            </a:r>
          </a:p>
          <a:p>
            <a:pPr lvl="0"/>
            <a:endParaRPr lang="es-ES" dirty="0">
              <a:latin typeface="Calibri" panose="020F0502020204030204" pitchFamily="34" charset="0"/>
              <a:ea typeface="Calibri" panose="020F0502020204030204" pitchFamily="34" charset="0"/>
              <a:cs typeface="Symbol" pitchFamily="2" charset="2"/>
            </a:endParaRPr>
          </a:p>
        </p:txBody>
      </p:sp>
      <p:pic>
        <p:nvPicPr>
          <p:cNvPr id="5" name="Picture 4">
            <a:extLst>
              <a:ext uri="{FF2B5EF4-FFF2-40B4-BE49-F238E27FC236}">
                <a16:creationId xmlns:a16="http://schemas.microsoft.com/office/drawing/2014/main" id="{74864B27-807B-7543-B531-C2D9A288BEF6}"/>
              </a:ext>
            </a:extLst>
          </p:cNvPr>
          <p:cNvPicPr/>
          <p:nvPr/>
        </p:nvPicPr>
        <p:blipFill>
          <a:blip r:embed="rId2">
            <a:alphaModFix/>
            <a:extLst>
              <a:ext uri="{28A0092B-C50C-407E-A947-70E740481C1C}">
                <a14:useLocalDpi xmlns:a14="http://schemas.microsoft.com/office/drawing/2010/main" val="0"/>
              </a:ext>
            </a:extLst>
          </a:blip>
          <a:stretch>
            <a:fillRect/>
          </a:stretch>
        </p:blipFill>
        <p:spPr>
          <a:xfrm>
            <a:off x="0" y="-9790"/>
            <a:ext cx="7002049" cy="6867790"/>
          </a:xfrm>
          <a:prstGeom prst="rect">
            <a:avLst/>
          </a:prstGeom>
        </p:spPr>
      </p:pic>
      <p:sp>
        <p:nvSpPr>
          <p:cNvPr id="6" name="Title 1">
            <a:extLst>
              <a:ext uri="{FF2B5EF4-FFF2-40B4-BE49-F238E27FC236}">
                <a16:creationId xmlns:a16="http://schemas.microsoft.com/office/drawing/2014/main" id="{AC8A675B-FC9D-C847-B377-42D737E9BE8A}"/>
              </a:ext>
            </a:extLst>
          </p:cNvPr>
          <p:cNvSpPr>
            <a:spLocks noGrp="1"/>
          </p:cNvSpPr>
          <p:nvPr>
            <p:ph type="title"/>
          </p:nvPr>
        </p:nvSpPr>
        <p:spPr>
          <a:xfrm>
            <a:off x="5816184" y="-9790"/>
            <a:ext cx="6375816" cy="828339"/>
          </a:xfrm>
        </p:spPr>
        <p:txBody>
          <a:bodyPr>
            <a:normAutofit/>
          </a:bodyPr>
          <a:lstStyle/>
          <a:p>
            <a:pPr algn="r"/>
            <a:r>
              <a:rPr lang="es-ES" sz="2800" b="1" dirty="0"/>
              <a:t>2.2. Vista Principal</a:t>
            </a:r>
            <a:endParaRPr lang="en-ES" sz="2800" b="1" dirty="0"/>
          </a:p>
        </p:txBody>
      </p:sp>
      <p:sp>
        <p:nvSpPr>
          <p:cNvPr id="7" name="Rectangle 6">
            <a:extLst>
              <a:ext uri="{FF2B5EF4-FFF2-40B4-BE49-F238E27FC236}">
                <a16:creationId xmlns:a16="http://schemas.microsoft.com/office/drawing/2014/main" id="{F8A06751-3F01-AD41-97C5-8A49443C3BF9}"/>
              </a:ext>
            </a:extLst>
          </p:cNvPr>
          <p:cNvSpPr/>
          <p:nvPr/>
        </p:nvSpPr>
        <p:spPr>
          <a:xfrm>
            <a:off x="974361" y="569626"/>
            <a:ext cx="6027688" cy="4077325"/>
          </a:xfrm>
          <a:prstGeom prst="rect">
            <a:avLst/>
          </a:prstGeom>
          <a:noFill/>
          <a:ln w="762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Rectangle 7">
            <a:extLst>
              <a:ext uri="{FF2B5EF4-FFF2-40B4-BE49-F238E27FC236}">
                <a16:creationId xmlns:a16="http://schemas.microsoft.com/office/drawing/2014/main" id="{B76F955C-9717-EB4B-8469-6833BD7C93FA}"/>
              </a:ext>
            </a:extLst>
          </p:cNvPr>
          <p:cNvSpPr/>
          <p:nvPr/>
        </p:nvSpPr>
        <p:spPr>
          <a:xfrm>
            <a:off x="974361" y="152399"/>
            <a:ext cx="6027688" cy="417227"/>
          </a:xfrm>
          <a:prstGeom prst="rect">
            <a:avLst/>
          </a:prstGeom>
          <a:noFill/>
          <a:ln w="762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14" name="Elbow Connector 13">
            <a:extLst>
              <a:ext uri="{FF2B5EF4-FFF2-40B4-BE49-F238E27FC236}">
                <a16:creationId xmlns:a16="http://schemas.microsoft.com/office/drawing/2014/main" id="{40BE4ACC-8FB9-EE46-8BA9-D7021BCDC642}"/>
              </a:ext>
            </a:extLst>
          </p:cNvPr>
          <p:cNvCxnSpPr>
            <a:cxnSpLocks/>
            <a:stCxn id="8" idx="3"/>
            <a:endCxn id="21" idx="1"/>
          </p:cNvCxnSpPr>
          <p:nvPr/>
        </p:nvCxnSpPr>
        <p:spPr>
          <a:xfrm>
            <a:off x="7002049" y="361013"/>
            <a:ext cx="723831" cy="2005939"/>
          </a:xfrm>
          <a:prstGeom prst="bentConnector3">
            <a:avLst>
              <a:gd name="adj1" fmla="val 50000"/>
            </a:avLst>
          </a:prstGeom>
          <a:ln w="34925">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4BA976E-3976-0042-BACE-E81D160BBAAF}"/>
              </a:ext>
            </a:extLst>
          </p:cNvPr>
          <p:cNvSpPr/>
          <p:nvPr/>
        </p:nvSpPr>
        <p:spPr>
          <a:xfrm>
            <a:off x="7725880" y="2182286"/>
            <a:ext cx="2954655" cy="369332"/>
          </a:xfrm>
          <a:prstGeom prst="rect">
            <a:avLst/>
          </a:prstGeom>
        </p:spPr>
        <p:txBody>
          <a:bodyPr wrap="none">
            <a:spAutoFit/>
          </a:bodyPr>
          <a:lstStyle/>
          <a:p>
            <a:pPr lvl="0"/>
            <a:r>
              <a:rPr lang="es-ES" dirty="0">
                <a:latin typeface="Calibri" panose="020F0502020204030204" pitchFamily="34" charset="0"/>
                <a:ea typeface="Calibri" panose="020F0502020204030204" pitchFamily="34" charset="0"/>
                <a:cs typeface="Symbol" pitchFamily="2" charset="2"/>
              </a:rPr>
              <a:t>2.2.1. Perfil Agente Comercial</a:t>
            </a:r>
          </a:p>
        </p:txBody>
      </p:sp>
      <p:sp>
        <p:nvSpPr>
          <p:cNvPr id="22" name="Rectangle 21">
            <a:extLst>
              <a:ext uri="{FF2B5EF4-FFF2-40B4-BE49-F238E27FC236}">
                <a16:creationId xmlns:a16="http://schemas.microsoft.com/office/drawing/2014/main" id="{292498F0-D744-A545-8E5A-F77680CFD7B9}"/>
              </a:ext>
            </a:extLst>
          </p:cNvPr>
          <p:cNvSpPr/>
          <p:nvPr/>
        </p:nvSpPr>
        <p:spPr>
          <a:xfrm>
            <a:off x="7725880" y="2700867"/>
            <a:ext cx="3634906" cy="369332"/>
          </a:xfrm>
          <a:prstGeom prst="rect">
            <a:avLst/>
          </a:prstGeom>
        </p:spPr>
        <p:txBody>
          <a:bodyPr wrap="none">
            <a:spAutoFit/>
          </a:bodyPr>
          <a:lstStyle/>
          <a:p>
            <a:pPr lvl="0"/>
            <a:r>
              <a:rPr lang="es-ES" dirty="0">
                <a:latin typeface="Calibri" panose="020F0502020204030204" pitchFamily="34" charset="0"/>
                <a:ea typeface="Calibri" panose="020F0502020204030204" pitchFamily="34" charset="0"/>
                <a:cs typeface="Symbol" pitchFamily="2" charset="2"/>
              </a:rPr>
              <a:t>2.2.2. Resumen Comercial en Grafico</a:t>
            </a:r>
            <a:endParaRPr lang="en-ES" dirty="0">
              <a:latin typeface="Calibri" panose="020F0502020204030204" pitchFamily="34" charset="0"/>
              <a:ea typeface="Calibri" panose="020F0502020204030204" pitchFamily="34" charset="0"/>
              <a:cs typeface="Symbol" pitchFamily="2" charset="2"/>
            </a:endParaRPr>
          </a:p>
        </p:txBody>
      </p:sp>
      <p:sp>
        <p:nvSpPr>
          <p:cNvPr id="23" name="Rectangle 22">
            <a:extLst>
              <a:ext uri="{FF2B5EF4-FFF2-40B4-BE49-F238E27FC236}">
                <a16:creationId xmlns:a16="http://schemas.microsoft.com/office/drawing/2014/main" id="{4E4896C2-AD75-0F46-8BA5-5232E0C8659B}"/>
              </a:ext>
            </a:extLst>
          </p:cNvPr>
          <p:cNvSpPr/>
          <p:nvPr/>
        </p:nvSpPr>
        <p:spPr>
          <a:xfrm>
            <a:off x="7725880" y="3216011"/>
            <a:ext cx="2162836" cy="369332"/>
          </a:xfrm>
          <a:prstGeom prst="rect">
            <a:avLst/>
          </a:prstGeom>
        </p:spPr>
        <p:txBody>
          <a:bodyPr wrap="none">
            <a:spAutoFit/>
          </a:bodyPr>
          <a:lstStyle/>
          <a:p>
            <a:pPr lvl="0"/>
            <a:r>
              <a:rPr lang="es-ES" dirty="0">
                <a:latin typeface="Calibri" panose="020F0502020204030204" pitchFamily="34" charset="0"/>
                <a:ea typeface="Calibri" panose="020F0502020204030204" pitchFamily="34" charset="0"/>
                <a:cs typeface="Symbol" pitchFamily="2" charset="2"/>
              </a:rPr>
              <a:t>2.2.3. Barra de Menú</a:t>
            </a:r>
          </a:p>
        </p:txBody>
      </p:sp>
      <p:cxnSp>
        <p:nvCxnSpPr>
          <p:cNvPr id="27" name="Elbow Connector 26">
            <a:extLst>
              <a:ext uri="{FF2B5EF4-FFF2-40B4-BE49-F238E27FC236}">
                <a16:creationId xmlns:a16="http://schemas.microsoft.com/office/drawing/2014/main" id="{0444CB49-FB95-E346-9770-A1B52569C812}"/>
              </a:ext>
            </a:extLst>
          </p:cNvPr>
          <p:cNvCxnSpPr>
            <a:cxnSpLocks/>
            <a:endCxn id="22" idx="1"/>
          </p:cNvCxnSpPr>
          <p:nvPr/>
        </p:nvCxnSpPr>
        <p:spPr>
          <a:xfrm>
            <a:off x="7002049" y="2885533"/>
            <a:ext cx="723831" cy="12700"/>
          </a:xfrm>
          <a:prstGeom prst="bentConnector3">
            <a:avLst>
              <a:gd name="adj1" fmla="val 50000"/>
            </a:avLst>
          </a:prstGeom>
          <a:ln w="34925">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L-shape 28">
            <a:extLst>
              <a:ext uri="{FF2B5EF4-FFF2-40B4-BE49-F238E27FC236}">
                <a16:creationId xmlns:a16="http://schemas.microsoft.com/office/drawing/2014/main" id="{1CC9F1E0-8692-B642-AC79-9ED8262C49DB}"/>
              </a:ext>
            </a:extLst>
          </p:cNvPr>
          <p:cNvSpPr/>
          <p:nvPr/>
        </p:nvSpPr>
        <p:spPr>
          <a:xfrm>
            <a:off x="0" y="152399"/>
            <a:ext cx="7002048" cy="5375565"/>
          </a:xfrm>
          <a:prstGeom prst="corner">
            <a:avLst>
              <a:gd name="adj1" fmla="val 15593"/>
              <a:gd name="adj2" fmla="val 17332"/>
            </a:avLst>
          </a:prstGeom>
          <a:noFill/>
          <a:ln w="762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30" name="Elbow Connector 29">
            <a:extLst>
              <a:ext uri="{FF2B5EF4-FFF2-40B4-BE49-F238E27FC236}">
                <a16:creationId xmlns:a16="http://schemas.microsoft.com/office/drawing/2014/main" id="{8923EB2F-EA36-BD40-BB39-79A5E6632A32}"/>
              </a:ext>
            </a:extLst>
          </p:cNvPr>
          <p:cNvCxnSpPr>
            <a:cxnSpLocks/>
            <a:stCxn id="29" idx="0"/>
            <a:endCxn id="23" idx="1"/>
          </p:cNvCxnSpPr>
          <p:nvPr/>
        </p:nvCxnSpPr>
        <p:spPr>
          <a:xfrm flipV="1">
            <a:off x="7002048" y="3400677"/>
            <a:ext cx="723832" cy="1708181"/>
          </a:xfrm>
          <a:prstGeom prst="bentConnector3">
            <a:avLst>
              <a:gd name="adj1" fmla="val 50000"/>
            </a:avLst>
          </a:prstGeom>
          <a:ln w="34925">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0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F06A1D-85BD-8348-A972-C59339AF1D62}"/>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2.2.1. Perfil Agente Comercial</a:t>
            </a:r>
          </a:p>
        </p:txBody>
      </p:sp>
      <p:pic>
        <p:nvPicPr>
          <p:cNvPr id="6" name="Picture 5">
            <a:extLst>
              <a:ext uri="{FF2B5EF4-FFF2-40B4-BE49-F238E27FC236}">
                <a16:creationId xmlns:a16="http://schemas.microsoft.com/office/drawing/2014/main" id="{4099B60C-C226-554F-B01D-D3B271A5F4D5}"/>
              </a:ext>
            </a:extLst>
          </p:cNvPr>
          <p:cNvPicPr>
            <a:picLocks noChangeAspect="1"/>
          </p:cNvPicPr>
          <p:nvPr/>
        </p:nvPicPr>
        <p:blipFill>
          <a:blip r:embed="rId2"/>
          <a:stretch>
            <a:fillRect/>
          </a:stretch>
        </p:blipFill>
        <p:spPr>
          <a:xfrm>
            <a:off x="1028436" y="1160082"/>
            <a:ext cx="10135128" cy="583657"/>
          </a:xfrm>
          <a:prstGeom prst="rect">
            <a:avLst/>
          </a:prstGeom>
        </p:spPr>
      </p:pic>
      <p:pic>
        <p:nvPicPr>
          <p:cNvPr id="7" name="Picture 6">
            <a:extLst>
              <a:ext uri="{FF2B5EF4-FFF2-40B4-BE49-F238E27FC236}">
                <a16:creationId xmlns:a16="http://schemas.microsoft.com/office/drawing/2014/main" id="{9DD5C359-3D5B-F74E-A96B-AE52CDC68110}"/>
              </a:ext>
            </a:extLst>
          </p:cNvPr>
          <p:cNvPicPr>
            <a:picLocks noChangeAspect="1"/>
          </p:cNvPicPr>
          <p:nvPr/>
        </p:nvPicPr>
        <p:blipFill>
          <a:blip r:embed="rId3"/>
          <a:stretch>
            <a:fillRect/>
          </a:stretch>
        </p:blipFill>
        <p:spPr>
          <a:xfrm>
            <a:off x="7750676" y="2933432"/>
            <a:ext cx="3340100" cy="2057400"/>
          </a:xfrm>
          <a:prstGeom prst="rect">
            <a:avLst/>
          </a:prstGeom>
        </p:spPr>
      </p:pic>
      <p:sp>
        <p:nvSpPr>
          <p:cNvPr id="8" name="Oval 7">
            <a:extLst>
              <a:ext uri="{FF2B5EF4-FFF2-40B4-BE49-F238E27FC236}">
                <a16:creationId xmlns:a16="http://schemas.microsoft.com/office/drawing/2014/main" id="{7F285900-DCE8-394C-8AFA-64E3DB4C7A56}"/>
              </a:ext>
            </a:extLst>
          </p:cNvPr>
          <p:cNvSpPr/>
          <p:nvPr/>
        </p:nvSpPr>
        <p:spPr>
          <a:xfrm>
            <a:off x="673768" y="818549"/>
            <a:ext cx="1407695" cy="132307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Oval 8">
            <a:extLst>
              <a:ext uri="{FF2B5EF4-FFF2-40B4-BE49-F238E27FC236}">
                <a16:creationId xmlns:a16="http://schemas.microsoft.com/office/drawing/2014/main" id="{DF0F5BE8-56B5-3643-8A6B-AC0235936859}"/>
              </a:ext>
            </a:extLst>
          </p:cNvPr>
          <p:cNvSpPr/>
          <p:nvPr/>
        </p:nvSpPr>
        <p:spPr>
          <a:xfrm>
            <a:off x="9922042" y="800285"/>
            <a:ext cx="1407695" cy="132307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TextBox 9">
            <a:extLst>
              <a:ext uri="{FF2B5EF4-FFF2-40B4-BE49-F238E27FC236}">
                <a16:creationId xmlns:a16="http://schemas.microsoft.com/office/drawing/2014/main" id="{4F3F7848-6C71-3748-B5FB-5CB3CF915BA1}"/>
              </a:ext>
            </a:extLst>
          </p:cNvPr>
          <p:cNvSpPr txBox="1"/>
          <p:nvPr/>
        </p:nvSpPr>
        <p:spPr>
          <a:xfrm>
            <a:off x="325060" y="2123357"/>
            <a:ext cx="5372687" cy="461665"/>
          </a:xfrm>
          <a:prstGeom prst="rect">
            <a:avLst/>
          </a:prstGeom>
          <a:noFill/>
        </p:spPr>
        <p:txBody>
          <a:bodyPr wrap="square" rtlCol="0">
            <a:spAutoFit/>
          </a:bodyPr>
          <a:lstStyle/>
          <a:p>
            <a:r>
              <a:rPr lang="en-ES" sz="1200" dirty="0"/>
              <a:t>Borrar. Este menu permite esconder la barra de menu lateral izquierdo del panel de control y no nos parece necesario añadirlo. </a:t>
            </a:r>
          </a:p>
        </p:txBody>
      </p:sp>
      <p:cxnSp>
        <p:nvCxnSpPr>
          <p:cNvPr id="12" name="Straight Arrow Connector 11">
            <a:extLst>
              <a:ext uri="{FF2B5EF4-FFF2-40B4-BE49-F238E27FC236}">
                <a16:creationId xmlns:a16="http://schemas.microsoft.com/office/drawing/2014/main" id="{0643CD7B-79FB-034B-ADBB-115609DF5159}"/>
              </a:ext>
            </a:extLst>
          </p:cNvPr>
          <p:cNvCxnSpPr>
            <a:cxnSpLocks/>
            <a:stCxn id="9" idx="4"/>
          </p:cNvCxnSpPr>
          <p:nvPr/>
        </p:nvCxnSpPr>
        <p:spPr>
          <a:xfrm flipH="1">
            <a:off x="9420726" y="2123357"/>
            <a:ext cx="1205164" cy="810075"/>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C5B2975-423E-DB4A-A058-87E2727FAF55}"/>
              </a:ext>
            </a:extLst>
          </p:cNvPr>
          <p:cNvSpPr/>
          <p:nvPr/>
        </p:nvSpPr>
        <p:spPr>
          <a:xfrm>
            <a:off x="7864641" y="3740134"/>
            <a:ext cx="1556085" cy="40791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8" name="Oval 17">
            <a:extLst>
              <a:ext uri="{FF2B5EF4-FFF2-40B4-BE49-F238E27FC236}">
                <a16:creationId xmlns:a16="http://schemas.microsoft.com/office/drawing/2014/main" id="{63E511BA-0CA0-DE48-B165-E9DD91ABF403}"/>
              </a:ext>
            </a:extLst>
          </p:cNvPr>
          <p:cNvSpPr/>
          <p:nvPr/>
        </p:nvSpPr>
        <p:spPr>
          <a:xfrm>
            <a:off x="7864641" y="4184540"/>
            <a:ext cx="1556085" cy="37587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FE0FFBB7-98D9-ED4D-8808-56F31BBBD61D}"/>
              </a:ext>
            </a:extLst>
          </p:cNvPr>
          <p:cNvSpPr txBox="1"/>
          <p:nvPr/>
        </p:nvSpPr>
        <p:spPr>
          <a:xfrm>
            <a:off x="7650343" y="4804571"/>
            <a:ext cx="3513221" cy="830997"/>
          </a:xfrm>
          <a:prstGeom prst="rect">
            <a:avLst/>
          </a:prstGeom>
          <a:noFill/>
        </p:spPr>
        <p:txBody>
          <a:bodyPr wrap="square" rtlCol="0">
            <a:spAutoFit/>
          </a:bodyPr>
          <a:lstStyle/>
          <a:p>
            <a:r>
              <a:rPr lang="en-ES" sz="1200" dirty="0"/>
              <a:t>Al clickear en el nombre del comercial, se abre este menu, con la opción de salir de la intranet a la página de login, o acceder a la página del perfil del comercial. </a:t>
            </a:r>
          </a:p>
        </p:txBody>
      </p:sp>
      <p:cxnSp>
        <p:nvCxnSpPr>
          <p:cNvPr id="20" name="Straight Arrow Connector 19">
            <a:extLst>
              <a:ext uri="{FF2B5EF4-FFF2-40B4-BE49-F238E27FC236}">
                <a16:creationId xmlns:a16="http://schemas.microsoft.com/office/drawing/2014/main" id="{2D3EA2B0-969C-584A-BB23-D066B6408065}"/>
              </a:ext>
            </a:extLst>
          </p:cNvPr>
          <p:cNvCxnSpPr>
            <a:cxnSpLocks/>
          </p:cNvCxnSpPr>
          <p:nvPr/>
        </p:nvCxnSpPr>
        <p:spPr>
          <a:xfrm flipH="1">
            <a:off x="6400800" y="3924270"/>
            <a:ext cx="1463841" cy="1982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D16EF1-B0C3-7F42-8DD1-351CA154DC81}"/>
              </a:ext>
            </a:extLst>
          </p:cNvPr>
          <p:cNvSpPr txBox="1"/>
          <p:nvPr/>
        </p:nvSpPr>
        <p:spPr>
          <a:xfrm>
            <a:off x="3481137" y="3713257"/>
            <a:ext cx="2919663" cy="461665"/>
          </a:xfrm>
          <a:prstGeom prst="rect">
            <a:avLst/>
          </a:prstGeom>
          <a:noFill/>
        </p:spPr>
        <p:txBody>
          <a:bodyPr wrap="square" rtlCol="0">
            <a:spAutoFit/>
          </a:bodyPr>
          <a:lstStyle/>
          <a:p>
            <a:r>
              <a:rPr lang="en-ES" sz="1200" dirty="0"/>
              <a:t>Al clickear se accede al perfil del agente comercial. </a:t>
            </a:r>
          </a:p>
        </p:txBody>
      </p:sp>
    </p:spTree>
    <p:extLst>
      <p:ext uri="{BB962C8B-B14F-4D97-AF65-F5344CB8AC3E}">
        <p14:creationId xmlns:p14="http://schemas.microsoft.com/office/powerpoint/2010/main" val="360604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F43DA-799F-194D-AB48-6226337EE670}"/>
              </a:ext>
            </a:extLst>
          </p:cNvPr>
          <p:cNvPicPr>
            <a:picLocks noChangeAspect="1"/>
          </p:cNvPicPr>
          <p:nvPr/>
        </p:nvPicPr>
        <p:blipFill>
          <a:blip r:embed="rId2"/>
          <a:stretch>
            <a:fillRect/>
          </a:stretch>
        </p:blipFill>
        <p:spPr>
          <a:xfrm>
            <a:off x="240838" y="2292080"/>
            <a:ext cx="9137301" cy="4565920"/>
          </a:xfrm>
          <a:prstGeom prst="rect">
            <a:avLst/>
          </a:prstGeom>
        </p:spPr>
      </p:pic>
      <p:sp>
        <p:nvSpPr>
          <p:cNvPr id="5" name="Title 1">
            <a:extLst>
              <a:ext uri="{FF2B5EF4-FFF2-40B4-BE49-F238E27FC236}">
                <a16:creationId xmlns:a16="http://schemas.microsoft.com/office/drawing/2014/main" id="{3273C4BD-ABC5-3E49-8326-F28C296C23AE}"/>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2.2.1. Perfil Agente Comercial</a:t>
            </a:r>
          </a:p>
        </p:txBody>
      </p:sp>
      <p:sp>
        <p:nvSpPr>
          <p:cNvPr id="6" name="Oval 5">
            <a:extLst>
              <a:ext uri="{FF2B5EF4-FFF2-40B4-BE49-F238E27FC236}">
                <a16:creationId xmlns:a16="http://schemas.microsoft.com/office/drawing/2014/main" id="{51E53AC7-7EA8-814F-AE1D-3D16F2DAE16C}"/>
              </a:ext>
            </a:extLst>
          </p:cNvPr>
          <p:cNvSpPr/>
          <p:nvPr/>
        </p:nvSpPr>
        <p:spPr>
          <a:xfrm>
            <a:off x="144585" y="4728411"/>
            <a:ext cx="1323268" cy="31282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7" name="Straight Arrow Connector 6">
            <a:extLst>
              <a:ext uri="{FF2B5EF4-FFF2-40B4-BE49-F238E27FC236}">
                <a16:creationId xmlns:a16="http://schemas.microsoft.com/office/drawing/2014/main" id="{44139BE2-355A-DC48-B4A0-6B0351AF6D7D}"/>
              </a:ext>
            </a:extLst>
          </p:cNvPr>
          <p:cNvCxnSpPr>
            <a:cxnSpLocks/>
            <a:stCxn id="6" idx="0"/>
          </p:cNvCxnSpPr>
          <p:nvPr/>
        </p:nvCxnSpPr>
        <p:spPr>
          <a:xfrm flipV="1">
            <a:off x="806219" y="1828800"/>
            <a:ext cx="0" cy="289961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DA099E-BC8B-D143-8665-87D7482CDA0B}"/>
              </a:ext>
            </a:extLst>
          </p:cNvPr>
          <p:cNvSpPr txBox="1"/>
          <p:nvPr/>
        </p:nvSpPr>
        <p:spPr>
          <a:xfrm>
            <a:off x="144585" y="443805"/>
            <a:ext cx="1696245" cy="1384995"/>
          </a:xfrm>
          <a:prstGeom prst="rect">
            <a:avLst/>
          </a:prstGeom>
          <a:noFill/>
        </p:spPr>
        <p:txBody>
          <a:bodyPr wrap="square" rtlCol="0">
            <a:spAutoFit/>
          </a:bodyPr>
          <a:lstStyle/>
          <a:p>
            <a:r>
              <a:rPr lang="en-ES" sz="1200" dirty="0"/>
              <a:t>Tambien se puede acceder al perfil del comercial desde el menu. Aunque tendrá otro nombre que definimos en el punto 2.2.3.</a:t>
            </a:r>
          </a:p>
        </p:txBody>
      </p:sp>
      <p:sp>
        <p:nvSpPr>
          <p:cNvPr id="12" name="TextBox 11">
            <a:extLst>
              <a:ext uri="{FF2B5EF4-FFF2-40B4-BE49-F238E27FC236}">
                <a16:creationId xmlns:a16="http://schemas.microsoft.com/office/drawing/2014/main" id="{18B31528-6DF1-B74E-9959-3A2C5E6EA1CC}"/>
              </a:ext>
            </a:extLst>
          </p:cNvPr>
          <p:cNvSpPr txBox="1"/>
          <p:nvPr/>
        </p:nvSpPr>
        <p:spPr>
          <a:xfrm>
            <a:off x="2852753" y="1716388"/>
            <a:ext cx="8217569" cy="461665"/>
          </a:xfrm>
          <a:prstGeom prst="rect">
            <a:avLst/>
          </a:prstGeom>
          <a:noFill/>
        </p:spPr>
        <p:txBody>
          <a:bodyPr wrap="square" rtlCol="0">
            <a:spAutoFit/>
          </a:bodyPr>
          <a:lstStyle/>
          <a:p>
            <a:r>
              <a:rPr lang="en-ES" sz="1200" dirty="0"/>
              <a:t>El comercial debera rellenar los siguientes datos comerciales: Nombre, Apellidos, DNI, Teléfono, Email empresa, dirección, domiciliación bancaria . </a:t>
            </a:r>
          </a:p>
        </p:txBody>
      </p:sp>
      <p:sp>
        <p:nvSpPr>
          <p:cNvPr id="13" name="Oval 12">
            <a:extLst>
              <a:ext uri="{FF2B5EF4-FFF2-40B4-BE49-F238E27FC236}">
                <a16:creationId xmlns:a16="http://schemas.microsoft.com/office/drawing/2014/main" id="{6194126F-4A9C-F14B-85B4-2A15C2E96891}"/>
              </a:ext>
            </a:extLst>
          </p:cNvPr>
          <p:cNvSpPr/>
          <p:nvPr/>
        </p:nvSpPr>
        <p:spPr>
          <a:xfrm>
            <a:off x="8237828" y="2682639"/>
            <a:ext cx="1323268" cy="31282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Oval 13">
            <a:extLst>
              <a:ext uri="{FF2B5EF4-FFF2-40B4-BE49-F238E27FC236}">
                <a16:creationId xmlns:a16="http://schemas.microsoft.com/office/drawing/2014/main" id="{2BA94239-0AA7-9E43-88E6-8A4371D43224}"/>
              </a:ext>
            </a:extLst>
          </p:cNvPr>
          <p:cNvSpPr/>
          <p:nvPr/>
        </p:nvSpPr>
        <p:spPr>
          <a:xfrm>
            <a:off x="1490593" y="6015790"/>
            <a:ext cx="1323268" cy="398406"/>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15" name="Straight Arrow Connector 14">
            <a:extLst>
              <a:ext uri="{FF2B5EF4-FFF2-40B4-BE49-F238E27FC236}">
                <a16:creationId xmlns:a16="http://schemas.microsoft.com/office/drawing/2014/main" id="{9172232D-A7D5-884C-89D4-59EA31B6CA4E}"/>
              </a:ext>
            </a:extLst>
          </p:cNvPr>
          <p:cNvCxnSpPr>
            <a:cxnSpLocks/>
            <a:stCxn id="14" idx="6"/>
            <a:endCxn id="19" idx="1"/>
          </p:cNvCxnSpPr>
          <p:nvPr/>
        </p:nvCxnSpPr>
        <p:spPr>
          <a:xfrm flipV="1">
            <a:off x="2813861" y="3299722"/>
            <a:ext cx="7205652" cy="291527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9AC7C1-0E9D-974C-9685-9AF0B5F54124}"/>
              </a:ext>
            </a:extLst>
          </p:cNvPr>
          <p:cNvCxnSpPr>
            <a:cxnSpLocks/>
            <a:stCxn id="13" idx="6"/>
            <a:endCxn id="19" idx="1"/>
          </p:cNvCxnSpPr>
          <p:nvPr/>
        </p:nvCxnSpPr>
        <p:spPr>
          <a:xfrm>
            <a:off x="9561096" y="2839050"/>
            <a:ext cx="458417" cy="46067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D4C257-66F3-FE48-82CD-2B14F756CBA7}"/>
              </a:ext>
            </a:extLst>
          </p:cNvPr>
          <p:cNvSpPr txBox="1"/>
          <p:nvPr/>
        </p:nvSpPr>
        <p:spPr>
          <a:xfrm>
            <a:off x="10019513" y="3161222"/>
            <a:ext cx="2101619" cy="276999"/>
          </a:xfrm>
          <a:prstGeom prst="rect">
            <a:avLst/>
          </a:prstGeom>
          <a:noFill/>
        </p:spPr>
        <p:txBody>
          <a:bodyPr wrap="square" rtlCol="0">
            <a:spAutoFit/>
          </a:bodyPr>
          <a:lstStyle/>
          <a:p>
            <a:r>
              <a:rPr lang="en-ES" sz="1200" dirty="0"/>
              <a:t>Mantener estas dos funciones. </a:t>
            </a:r>
          </a:p>
        </p:txBody>
      </p:sp>
      <p:sp>
        <p:nvSpPr>
          <p:cNvPr id="20" name="TextBox 19">
            <a:extLst>
              <a:ext uri="{FF2B5EF4-FFF2-40B4-BE49-F238E27FC236}">
                <a16:creationId xmlns:a16="http://schemas.microsoft.com/office/drawing/2014/main" id="{C6C8121D-49FD-DF45-8FDB-9DA6D141E066}"/>
              </a:ext>
            </a:extLst>
          </p:cNvPr>
          <p:cNvSpPr txBox="1"/>
          <p:nvPr/>
        </p:nvSpPr>
        <p:spPr>
          <a:xfrm>
            <a:off x="2367294" y="609411"/>
            <a:ext cx="8571918" cy="276999"/>
          </a:xfrm>
          <a:prstGeom prst="rect">
            <a:avLst/>
          </a:prstGeom>
          <a:noFill/>
        </p:spPr>
        <p:txBody>
          <a:bodyPr wrap="square" rtlCol="0">
            <a:spAutoFit/>
          </a:bodyPr>
          <a:lstStyle/>
          <a:p>
            <a:r>
              <a:rPr lang="en-ES" sz="1200" dirty="0"/>
              <a:t>El cuadro de texto esta dividido en dos partes, “Lucas Treviño” y “Datos Generales”. Nosotros queremos un unico cuadro de texto. </a:t>
            </a:r>
          </a:p>
        </p:txBody>
      </p:sp>
      <p:sp>
        <p:nvSpPr>
          <p:cNvPr id="21" name="TextBox 20">
            <a:extLst>
              <a:ext uri="{FF2B5EF4-FFF2-40B4-BE49-F238E27FC236}">
                <a16:creationId xmlns:a16="http://schemas.microsoft.com/office/drawing/2014/main" id="{DCD3B128-2AAC-464D-B3BE-7C16255FB594}"/>
              </a:ext>
            </a:extLst>
          </p:cNvPr>
          <p:cNvSpPr txBox="1"/>
          <p:nvPr/>
        </p:nvSpPr>
        <p:spPr>
          <a:xfrm>
            <a:off x="9837293" y="4815772"/>
            <a:ext cx="2386262" cy="553998"/>
          </a:xfrm>
          <a:prstGeom prst="rect">
            <a:avLst/>
          </a:prstGeom>
          <a:noFill/>
        </p:spPr>
        <p:txBody>
          <a:bodyPr wrap="square" rtlCol="0">
            <a:spAutoFit/>
          </a:bodyPr>
          <a:lstStyle/>
          <a:p>
            <a:r>
              <a:rPr lang="en-ES" sz="1200" dirty="0"/>
              <a:t>Toda la información tiene que almacenarse en una base de datos</a:t>
            </a:r>
            <a:r>
              <a:rPr lang="en-ES" dirty="0"/>
              <a:t>. </a:t>
            </a:r>
          </a:p>
        </p:txBody>
      </p:sp>
      <p:cxnSp>
        <p:nvCxnSpPr>
          <p:cNvPr id="16" name="Straight Arrow Connector 15">
            <a:extLst>
              <a:ext uri="{FF2B5EF4-FFF2-40B4-BE49-F238E27FC236}">
                <a16:creationId xmlns:a16="http://schemas.microsoft.com/office/drawing/2014/main" id="{9C1A9C46-8D2C-FF4A-B437-279436B91E1C}"/>
              </a:ext>
            </a:extLst>
          </p:cNvPr>
          <p:cNvCxnSpPr>
            <a:cxnSpLocks/>
            <a:stCxn id="23" idx="0"/>
            <a:endCxn id="20" idx="1"/>
          </p:cNvCxnSpPr>
          <p:nvPr/>
        </p:nvCxnSpPr>
        <p:spPr>
          <a:xfrm flipV="1">
            <a:off x="2109228" y="747911"/>
            <a:ext cx="258066" cy="219903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FFF02-B147-B84A-960E-585AB16934BD}"/>
              </a:ext>
            </a:extLst>
          </p:cNvPr>
          <p:cNvCxnSpPr>
            <a:cxnSpLocks/>
            <a:endCxn id="20" idx="1"/>
          </p:cNvCxnSpPr>
          <p:nvPr/>
        </p:nvCxnSpPr>
        <p:spPr>
          <a:xfrm flipV="1">
            <a:off x="2216702" y="747911"/>
            <a:ext cx="150592" cy="364661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1C4628-F573-0946-BC2D-60355D11A841}"/>
              </a:ext>
            </a:extLst>
          </p:cNvPr>
          <p:cNvSpPr/>
          <p:nvPr/>
        </p:nvSpPr>
        <p:spPr>
          <a:xfrm>
            <a:off x="1527452" y="4375837"/>
            <a:ext cx="1323268" cy="398406"/>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3" name="Oval 22">
            <a:extLst>
              <a:ext uri="{FF2B5EF4-FFF2-40B4-BE49-F238E27FC236}">
                <a16:creationId xmlns:a16="http://schemas.microsoft.com/office/drawing/2014/main" id="{08748ADA-D86E-4A41-B5A4-D218BC08CC2A}"/>
              </a:ext>
            </a:extLst>
          </p:cNvPr>
          <p:cNvSpPr/>
          <p:nvPr/>
        </p:nvSpPr>
        <p:spPr>
          <a:xfrm>
            <a:off x="1447594" y="2946941"/>
            <a:ext cx="1323268" cy="398406"/>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40170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241C12-8426-F84B-A32C-B51379AFEEF8}"/>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2.2.2. Resumen Comercial en Grafico</a:t>
            </a:r>
            <a:endParaRPr lang="en-ES" sz="2800" b="1" dirty="0">
              <a:latin typeface="Calibri" panose="020F0502020204030204" pitchFamily="34" charset="0"/>
              <a:ea typeface="Calibri" panose="020F0502020204030204" pitchFamily="34" charset="0"/>
              <a:cs typeface="Symbol" pitchFamily="2" charset="2"/>
            </a:endParaRPr>
          </a:p>
        </p:txBody>
      </p:sp>
      <p:pic>
        <p:nvPicPr>
          <p:cNvPr id="6" name="Picture 5">
            <a:extLst>
              <a:ext uri="{FF2B5EF4-FFF2-40B4-BE49-F238E27FC236}">
                <a16:creationId xmlns:a16="http://schemas.microsoft.com/office/drawing/2014/main" id="{E92EF30B-C859-F644-B499-AB8A529D0A5B}"/>
              </a:ext>
            </a:extLst>
          </p:cNvPr>
          <p:cNvPicPr>
            <a:picLocks noChangeAspect="1"/>
          </p:cNvPicPr>
          <p:nvPr/>
        </p:nvPicPr>
        <p:blipFill>
          <a:blip r:embed="rId2"/>
          <a:stretch>
            <a:fillRect/>
          </a:stretch>
        </p:blipFill>
        <p:spPr>
          <a:xfrm>
            <a:off x="397042" y="1079833"/>
            <a:ext cx="9668193" cy="3944837"/>
          </a:xfrm>
          <a:prstGeom prst="rect">
            <a:avLst/>
          </a:prstGeom>
        </p:spPr>
      </p:pic>
      <p:sp>
        <p:nvSpPr>
          <p:cNvPr id="7" name="TextBox 6">
            <a:extLst>
              <a:ext uri="{FF2B5EF4-FFF2-40B4-BE49-F238E27FC236}">
                <a16:creationId xmlns:a16="http://schemas.microsoft.com/office/drawing/2014/main" id="{76C08D7D-73A7-7D4B-8FDE-3994ED6E72F1}"/>
              </a:ext>
            </a:extLst>
          </p:cNvPr>
          <p:cNvSpPr txBox="1"/>
          <p:nvPr/>
        </p:nvSpPr>
        <p:spPr>
          <a:xfrm>
            <a:off x="397042" y="652068"/>
            <a:ext cx="9071810" cy="369332"/>
          </a:xfrm>
          <a:prstGeom prst="rect">
            <a:avLst/>
          </a:prstGeom>
          <a:noFill/>
        </p:spPr>
        <p:txBody>
          <a:bodyPr wrap="square" rtlCol="0">
            <a:spAutoFit/>
          </a:bodyPr>
          <a:lstStyle/>
          <a:p>
            <a:r>
              <a:rPr lang="en-ES" dirty="0"/>
              <a:t>Nos gustaría incluir las mismas gráficas, con los siguientes cambios: </a:t>
            </a:r>
          </a:p>
        </p:txBody>
      </p:sp>
      <p:sp>
        <p:nvSpPr>
          <p:cNvPr id="8" name="Oval 7">
            <a:extLst>
              <a:ext uri="{FF2B5EF4-FFF2-40B4-BE49-F238E27FC236}">
                <a16:creationId xmlns:a16="http://schemas.microsoft.com/office/drawing/2014/main" id="{DFEB9B37-9B14-4743-AD08-C490CA092987}"/>
              </a:ext>
            </a:extLst>
          </p:cNvPr>
          <p:cNvSpPr/>
          <p:nvPr/>
        </p:nvSpPr>
        <p:spPr>
          <a:xfrm>
            <a:off x="878305" y="4030579"/>
            <a:ext cx="2273969" cy="62564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9" name="Straight Arrow Connector 8">
            <a:extLst>
              <a:ext uri="{FF2B5EF4-FFF2-40B4-BE49-F238E27FC236}">
                <a16:creationId xmlns:a16="http://schemas.microsoft.com/office/drawing/2014/main" id="{86CBEB59-6870-3D44-82A3-7527E9B69A1C}"/>
              </a:ext>
            </a:extLst>
          </p:cNvPr>
          <p:cNvCxnSpPr>
            <a:cxnSpLocks/>
            <a:stCxn id="8" idx="4"/>
            <a:endCxn id="13" idx="0"/>
          </p:cNvCxnSpPr>
          <p:nvPr/>
        </p:nvCxnSpPr>
        <p:spPr>
          <a:xfrm flipH="1">
            <a:off x="1435769" y="4656221"/>
            <a:ext cx="579521" cy="532385"/>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407AB7-8E50-334F-9459-E7BA855902FE}"/>
              </a:ext>
            </a:extLst>
          </p:cNvPr>
          <p:cNvSpPr txBox="1"/>
          <p:nvPr/>
        </p:nvSpPr>
        <p:spPr>
          <a:xfrm>
            <a:off x="148390" y="5188606"/>
            <a:ext cx="2574758" cy="830997"/>
          </a:xfrm>
          <a:prstGeom prst="rect">
            <a:avLst/>
          </a:prstGeom>
          <a:noFill/>
        </p:spPr>
        <p:txBody>
          <a:bodyPr wrap="square" rtlCol="0">
            <a:spAutoFit/>
          </a:bodyPr>
          <a:lstStyle/>
          <a:p>
            <a:r>
              <a:rPr lang="en-ES" sz="1200" dirty="0"/>
              <a:t>Solo necesitamos 3 opciones: </a:t>
            </a:r>
          </a:p>
          <a:p>
            <a:r>
              <a:rPr lang="en-ES" sz="1200" dirty="0"/>
              <a:t>- Ofertada</a:t>
            </a:r>
          </a:p>
          <a:p>
            <a:r>
              <a:rPr lang="en-ES" sz="1200" dirty="0"/>
              <a:t>- Finalizada</a:t>
            </a:r>
          </a:p>
          <a:p>
            <a:r>
              <a:rPr lang="en-ES" sz="1200" dirty="0"/>
              <a:t>- Rechazada</a:t>
            </a:r>
          </a:p>
        </p:txBody>
      </p:sp>
      <p:sp>
        <p:nvSpPr>
          <p:cNvPr id="14" name="Oval 13">
            <a:extLst>
              <a:ext uri="{FF2B5EF4-FFF2-40B4-BE49-F238E27FC236}">
                <a16:creationId xmlns:a16="http://schemas.microsoft.com/office/drawing/2014/main" id="{452551BB-DABB-8543-A5BB-73C42A6BE846}"/>
              </a:ext>
            </a:extLst>
          </p:cNvPr>
          <p:cNvSpPr/>
          <p:nvPr/>
        </p:nvSpPr>
        <p:spPr>
          <a:xfrm>
            <a:off x="9170661" y="968303"/>
            <a:ext cx="901182" cy="62564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Oval 14">
            <a:extLst>
              <a:ext uri="{FF2B5EF4-FFF2-40B4-BE49-F238E27FC236}">
                <a16:creationId xmlns:a16="http://schemas.microsoft.com/office/drawing/2014/main" id="{F85FC7F9-1A8B-004E-9E15-E575519C9BFC}"/>
              </a:ext>
            </a:extLst>
          </p:cNvPr>
          <p:cNvSpPr/>
          <p:nvPr/>
        </p:nvSpPr>
        <p:spPr>
          <a:xfrm>
            <a:off x="8262871" y="962966"/>
            <a:ext cx="901182" cy="62564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16" name="Straight Arrow Connector 15">
            <a:extLst>
              <a:ext uri="{FF2B5EF4-FFF2-40B4-BE49-F238E27FC236}">
                <a16:creationId xmlns:a16="http://schemas.microsoft.com/office/drawing/2014/main" id="{BD68323D-C977-FB45-BA6C-E9B452A595E1}"/>
              </a:ext>
            </a:extLst>
          </p:cNvPr>
          <p:cNvCxnSpPr>
            <a:cxnSpLocks/>
          </p:cNvCxnSpPr>
          <p:nvPr/>
        </p:nvCxnSpPr>
        <p:spPr>
          <a:xfrm>
            <a:off x="10073849" y="1221645"/>
            <a:ext cx="357530"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C0A88E0-1829-E547-B2B2-8843F49A1008}"/>
              </a:ext>
            </a:extLst>
          </p:cNvPr>
          <p:cNvCxnSpPr>
            <a:cxnSpLocks/>
            <a:stCxn id="15" idx="2"/>
            <a:endCxn id="23" idx="3"/>
          </p:cNvCxnSpPr>
          <p:nvPr/>
        </p:nvCxnSpPr>
        <p:spPr>
          <a:xfrm>
            <a:off x="8262871" y="1275787"/>
            <a:ext cx="2283627" cy="2492875"/>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62FEA8F-8B9C-1446-9459-E8BB45EADA7E}"/>
              </a:ext>
            </a:extLst>
          </p:cNvPr>
          <p:cNvSpPr txBox="1"/>
          <p:nvPr/>
        </p:nvSpPr>
        <p:spPr>
          <a:xfrm>
            <a:off x="10431379" y="1021400"/>
            <a:ext cx="1491916" cy="1569660"/>
          </a:xfrm>
          <a:prstGeom prst="rect">
            <a:avLst/>
          </a:prstGeom>
          <a:noFill/>
        </p:spPr>
        <p:txBody>
          <a:bodyPr wrap="square" rtlCol="0">
            <a:spAutoFit/>
          </a:bodyPr>
          <a:lstStyle/>
          <a:p>
            <a:r>
              <a:rPr lang="en-ES" sz="1200" dirty="0"/>
              <a:t>Esta opción sería solo para la intranet de administración ya que te permite visualizar el rendimiento de cada comercial de forma individual, o global.</a:t>
            </a:r>
          </a:p>
        </p:txBody>
      </p:sp>
      <p:sp>
        <p:nvSpPr>
          <p:cNvPr id="23" name="TextBox 22">
            <a:extLst>
              <a:ext uri="{FF2B5EF4-FFF2-40B4-BE49-F238E27FC236}">
                <a16:creationId xmlns:a16="http://schemas.microsoft.com/office/drawing/2014/main" id="{03ACEA65-9DE6-814D-BFE2-7FC24B904BE2}"/>
              </a:ext>
            </a:extLst>
          </p:cNvPr>
          <p:cNvSpPr txBox="1"/>
          <p:nvPr/>
        </p:nvSpPr>
        <p:spPr>
          <a:xfrm flipH="1">
            <a:off x="10546498" y="2983832"/>
            <a:ext cx="1491916" cy="1569660"/>
          </a:xfrm>
          <a:prstGeom prst="rect">
            <a:avLst/>
          </a:prstGeom>
          <a:noFill/>
        </p:spPr>
        <p:txBody>
          <a:bodyPr wrap="square" rtlCol="0">
            <a:spAutoFit/>
          </a:bodyPr>
          <a:lstStyle/>
          <a:p>
            <a:r>
              <a:rPr lang="en-ES" sz="1200" dirty="0"/>
              <a:t>La posibilidade seleccionar solo los suminstros de gas o luz, o las dos, y las graficas cambian. Uno de los dos siempre tiene que estar seleccionado. </a:t>
            </a:r>
          </a:p>
        </p:txBody>
      </p:sp>
      <p:pic>
        <p:nvPicPr>
          <p:cNvPr id="28" name="Picture 27">
            <a:extLst>
              <a:ext uri="{FF2B5EF4-FFF2-40B4-BE49-F238E27FC236}">
                <a16:creationId xmlns:a16="http://schemas.microsoft.com/office/drawing/2014/main" id="{74B94963-3FDD-EA43-A301-6E4B48065C0C}"/>
              </a:ext>
            </a:extLst>
          </p:cNvPr>
          <p:cNvPicPr>
            <a:picLocks noChangeAspect="1"/>
          </p:cNvPicPr>
          <p:nvPr/>
        </p:nvPicPr>
        <p:blipFill>
          <a:blip r:embed="rId3"/>
          <a:stretch>
            <a:fillRect/>
          </a:stretch>
        </p:blipFill>
        <p:spPr>
          <a:xfrm>
            <a:off x="10252614" y="5324345"/>
            <a:ext cx="1841500" cy="609600"/>
          </a:xfrm>
          <a:prstGeom prst="rect">
            <a:avLst/>
          </a:prstGeom>
        </p:spPr>
      </p:pic>
      <p:cxnSp>
        <p:nvCxnSpPr>
          <p:cNvPr id="30" name="Straight Arrow Connector 29">
            <a:extLst>
              <a:ext uri="{FF2B5EF4-FFF2-40B4-BE49-F238E27FC236}">
                <a16:creationId xmlns:a16="http://schemas.microsoft.com/office/drawing/2014/main" id="{B634A6A7-16E7-5143-999B-6898FF0428FF}"/>
              </a:ext>
            </a:extLst>
          </p:cNvPr>
          <p:cNvCxnSpPr>
            <a:cxnSpLocks/>
          </p:cNvCxnSpPr>
          <p:nvPr/>
        </p:nvCxnSpPr>
        <p:spPr>
          <a:xfrm>
            <a:off x="11177337" y="4553492"/>
            <a:ext cx="0" cy="64714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F0E012-5795-EA4E-8258-51331351F0BA}"/>
              </a:ext>
            </a:extLst>
          </p:cNvPr>
          <p:cNvSpPr txBox="1"/>
          <p:nvPr/>
        </p:nvSpPr>
        <p:spPr>
          <a:xfrm>
            <a:off x="6096000" y="5220624"/>
            <a:ext cx="3372852" cy="1015663"/>
          </a:xfrm>
          <a:prstGeom prst="rect">
            <a:avLst/>
          </a:prstGeom>
          <a:noFill/>
        </p:spPr>
        <p:txBody>
          <a:bodyPr wrap="square" rtlCol="0">
            <a:spAutoFit/>
          </a:bodyPr>
          <a:lstStyle/>
          <a:p>
            <a:r>
              <a:rPr lang="en-ES" sz="1200" dirty="0"/>
              <a:t>Nos gustaría añadir una gráfica más, en la que el comercial puede ver cuanto va a ganar ese mes en comisiones, y cuando ha ganado los otros meses. La gráfica debería ser algo parecida a la de ”Ofertas generadas los ultimos 12 meses”. </a:t>
            </a:r>
          </a:p>
        </p:txBody>
      </p:sp>
      <p:sp>
        <p:nvSpPr>
          <p:cNvPr id="34" name="TextBox 33">
            <a:extLst>
              <a:ext uri="{FF2B5EF4-FFF2-40B4-BE49-F238E27FC236}">
                <a16:creationId xmlns:a16="http://schemas.microsoft.com/office/drawing/2014/main" id="{8EDC66D8-51C8-A343-9498-026487D735AE}"/>
              </a:ext>
            </a:extLst>
          </p:cNvPr>
          <p:cNvSpPr txBox="1"/>
          <p:nvPr/>
        </p:nvSpPr>
        <p:spPr>
          <a:xfrm>
            <a:off x="3263191" y="5146101"/>
            <a:ext cx="1780673" cy="646331"/>
          </a:xfrm>
          <a:prstGeom prst="rect">
            <a:avLst/>
          </a:prstGeom>
          <a:noFill/>
        </p:spPr>
        <p:txBody>
          <a:bodyPr wrap="square" rtlCol="0">
            <a:spAutoFit/>
          </a:bodyPr>
          <a:lstStyle/>
          <a:p>
            <a:r>
              <a:rPr lang="en-ES" sz="1200" dirty="0"/>
              <a:t>Al pasar el raton por la gráfica muestra más detalle</a:t>
            </a:r>
          </a:p>
        </p:txBody>
      </p:sp>
      <p:sp>
        <p:nvSpPr>
          <p:cNvPr id="35" name="Oval 34">
            <a:extLst>
              <a:ext uri="{FF2B5EF4-FFF2-40B4-BE49-F238E27FC236}">
                <a16:creationId xmlns:a16="http://schemas.microsoft.com/office/drawing/2014/main" id="{8C66375E-A482-0045-9CD7-A19C301F42FB}"/>
              </a:ext>
            </a:extLst>
          </p:cNvPr>
          <p:cNvSpPr/>
          <p:nvPr/>
        </p:nvSpPr>
        <p:spPr>
          <a:xfrm>
            <a:off x="878304" y="2166539"/>
            <a:ext cx="2273969" cy="186403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6" name="Oval 35">
            <a:extLst>
              <a:ext uri="{FF2B5EF4-FFF2-40B4-BE49-F238E27FC236}">
                <a16:creationId xmlns:a16="http://schemas.microsoft.com/office/drawing/2014/main" id="{3628AE2C-F56F-524C-A6BC-A3067B8764FD}"/>
              </a:ext>
            </a:extLst>
          </p:cNvPr>
          <p:cNvSpPr/>
          <p:nvPr/>
        </p:nvSpPr>
        <p:spPr>
          <a:xfrm>
            <a:off x="4680284" y="2297037"/>
            <a:ext cx="4890019" cy="2492875"/>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37" name="Straight Arrow Connector 36">
            <a:extLst>
              <a:ext uri="{FF2B5EF4-FFF2-40B4-BE49-F238E27FC236}">
                <a16:creationId xmlns:a16="http://schemas.microsoft.com/office/drawing/2014/main" id="{7F2580B9-CB1A-2B4C-8861-6C5E757FDD90}"/>
              </a:ext>
            </a:extLst>
          </p:cNvPr>
          <p:cNvCxnSpPr>
            <a:cxnSpLocks/>
            <a:stCxn id="36" idx="3"/>
            <a:endCxn id="34" idx="0"/>
          </p:cNvCxnSpPr>
          <p:nvPr/>
        </p:nvCxnSpPr>
        <p:spPr>
          <a:xfrm flipH="1">
            <a:off x="4153528" y="4424839"/>
            <a:ext cx="1242883" cy="72126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CFD74C-C572-2349-9573-BAF5EB78FAF6}"/>
              </a:ext>
            </a:extLst>
          </p:cNvPr>
          <p:cNvCxnSpPr>
            <a:cxnSpLocks/>
            <a:stCxn id="35" idx="6"/>
            <a:endCxn id="34" idx="0"/>
          </p:cNvCxnSpPr>
          <p:nvPr/>
        </p:nvCxnSpPr>
        <p:spPr>
          <a:xfrm>
            <a:off x="3152273" y="3098559"/>
            <a:ext cx="1001255" cy="204754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2EB213F4-C31B-CE41-BF74-E9516448FCA9}"/>
              </a:ext>
            </a:extLst>
          </p:cNvPr>
          <p:cNvPicPr>
            <a:picLocks noChangeAspect="1"/>
          </p:cNvPicPr>
          <p:nvPr/>
        </p:nvPicPr>
        <p:blipFill>
          <a:blip r:embed="rId4"/>
          <a:stretch>
            <a:fillRect/>
          </a:stretch>
        </p:blipFill>
        <p:spPr>
          <a:xfrm>
            <a:off x="1759846" y="5655745"/>
            <a:ext cx="1538607" cy="1209192"/>
          </a:xfrm>
          <a:prstGeom prst="rect">
            <a:avLst/>
          </a:prstGeom>
        </p:spPr>
      </p:pic>
      <p:pic>
        <p:nvPicPr>
          <p:cNvPr id="44" name="Picture 43">
            <a:extLst>
              <a:ext uri="{FF2B5EF4-FFF2-40B4-BE49-F238E27FC236}">
                <a16:creationId xmlns:a16="http://schemas.microsoft.com/office/drawing/2014/main" id="{6D5EADDA-C216-9C48-9890-CE061E73752D}"/>
              </a:ext>
            </a:extLst>
          </p:cNvPr>
          <p:cNvPicPr>
            <a:picLocks noChangeAspect="1"/>
          </p:cNvPicPr>
          <p:nvPr/>
        </p:nvPicPr>
        <p:blipFill>
          <a:blip r:embed="rId5"/>
          <a:stretch>
            <a:fillRect/>
          </a:stretch>
        </p:blipFill>
        <p:spPr>
          <a:xfrm>
            <a:off x="4280907" y="5660769"/>
            <a:ext cx="1450304" cy="1073509"/>
          </a:xfrm>
          <a:prstGeom prst="rect">
            <a:avLst/>
          </a:prstGeom>
        </p:spPr>
      </p:pic>
      <p:cxnSp>
        <p:nvCxnSpPr>
          <p:cNvPr id="45" name="Straight Arrow Connector 44">
            <a:extLst>
              <a:ext uri="{FF2B5EF4-FFF2-40B4-BE49-F238E27FC236}">
                <a16:creationId xmlns:a16="http://schemas.microsoft.com/office/drawing/2014/main" id="{1F52271E-18B5-9A44-9FB0-317B6A6A84D2}"/>
              </a:ext>
            </a:extLst>
          </p:cNvPr>
          <p:cNvCxnSpPr>
            <a:cxnSpLocks/>
            <a:endCxn id="42" idx="3"/>
          </p:cNvCxnSpPr>
          <p:nvPr/>
        </p:nvCxnSpPr>
        <p:spPr>
          <a:xfrm flipH="1">
            <a:off x="3298453" y="5777176"/>
            <a:ext cx="579314" cy="483165"/>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178AA16-B82E-D641-BD1A-C9B7872B2EA9}"/>
              </a:ext>
            </a:extLst>
          </p:cNvPr>
          <p:cNvCxnSpPr>
            <a:cxnSpLocks/>
            <a:endCxn id="44" idx="1"/>
          </p:cNvCxnSpPr>
          <p:nvPr/>
        </p:nvCxnSpPr>
        <p:spPr>
          <a:xfrm>
            <a:off x="3881501" y="5777176"/>
            <a:ext cx="399406" cy="420348"/>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21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5AB14D-096B-A544-8369-031DA921B878}"/>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2.2.3. Barra de Menú</a:t>
            </a:r>
          </a:p>
        </p:txBody>
      </p:sp>
      <p:pic>
        <p:nvPicPr>
          <p:cNvPr id="6" name="Picture 5">
            <a:extLst>
              <a:ext uri="{FF2B5EF4-FFF2-40B4-BE49-F238E27FC236}">
                <a16:creationId xmlns:a16="http://schemas.microsoft.com/office/drawing/2014/main" id="{FAE19FF6-5804-FD48-9299-EB1658BF46CD}"/>
              </a:ext>
            </a:extLst>
          </p:cNvPr>
          <p:cNvPicPr>
            <a:picLocks noChangeAspect="1"/>
          </p:cNvPicPr>
          <p:nvPr/>
        </p:nvPicPr>
        <p:blipFill>
          <a:blip r:embed="rId2"/>
          <a:stretch>
            <a:fillRect/>
          </a:stretch>
        </p:blipFill>
        <p:spPr>
          <a:xfrm>
            <a:off x="1998856" y="5672345"/>
            <a:ext cx="10085042" cy="1185655"/>
          </a:xfrm>
          <a:prstGeom prst="rect">
            <a:avLst/>
          </a:prstGeom>
        </p:spPr>
      </p:pic>
      <p:pic>
        <p:nvPicPr>
          <p:cNvPr id="8" name="Picture 7">
            <a:extLst>
              <a:ext uri="{FF2B5EF4-FFF2-40B4-BE49-F238E27FC236}">
                <a16:creationId xmlns:a16="http://schemas.microsoft.com/office/drawing/2014/main" id="{33A7D7D2-3A44-BE49-9622-13D767FE6D71}"/>
              </a:ext>
            </a:extLst>
          </p:cNvPr>
          <p:cNvPicPr>
            <a:picLocks noChangeAspect="1"/>
          </p:cNvPicPr>
          <p:nvPr/>
        </p:nvPicPr>
        <p:blipFill rotWithShape="1">
          <a:blip r:embed="rId3"/>
          <a:srcRect b="11936"/>
          <a:stretch/>
        </p:blipFill>
        <p:spPr>
          <a:xfrm>
            <a:off x="0" y="818549"/>
            <a:ext cx="1998856" cy="6039451"/>
          </a:xfrm>
          <a:prstGeom prst="rect">
            <a:avLst/>
          </a:prstGeom>
        </p:spPr>
      </p:pic>
      <p:sp>
        <p:nvSpPr>
          <p:cNvPr id="10" name="Oval 9">
            <a:extLst>
              <a:ext uri="{FF2B5EF4-FFF2-40B4-BE49-F238E27FC236}">
                <a16:creationId xmlns:a16="http://schemas.microsoft.com/office/drawing/2014/main" id="{F431586E-4375-9940-AC9C-E1D119C4DD2E}"/>
              </a:ext>
            </a:extLst>
          </p:cNvPr>
          <p:cNvSpPr/>
          <p:nvPr/>
        </p:nvSpPr>
        <p:spPr>
          <a:xfrm>
            <a:off x="-137557" y="670159"/>
            <a:ext cx="2273969" cy="625642"/>
          </a:xfrm>
          <a:prstGeom prst="ellipse">
            <a:avLst/>
          </a:prstGeom>
          <a:noFill/>
          <a:ln w="38100">
            <a:solidFill>
              <a:schemeClr val="accent2">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1" name="Straight Arrow Connector 10">
            <a:extLst>
              <a:ext uri="{FF2B5EF4-FFF2-40B4-BE49-F238E27FC236}">
                <a16:creationId xmlns:a16="http://schemas.microsoft.com/office/drawing/2014/main" id="{CDC765BD-6933-DE4D-8C52-8336EAD616BC}"/>
              </a:ext>
            </a:extLst>
          </p:cNvPr>
          <p:cNvCxnSpPr>
            <a:cxnSpLocks/>
            <a:stCxn id="10" idx="0"/>
            <a:endCxn id="14" idx="1"/>
          </p:cNvCxnSpPr>
          <p:nvPr/>
        </p:nvCxnSpPr>
        <p:spPr>
          <a:xfrm flipV="1">
            <a:off x="999428" y="345133"/>
            <a:ext cx="999428" cy="325026"/>
          </a:xfrm>
          <a:prstGeom prst="straightConnector1">
            <a:avLst/>
          </a:prstGeom>
          <a:ln w="38100">
            <a:solidFill>
              <a:schemeClr val="accent2">
                <a:alpha val="4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D4A6A9-807F-EC4F-92BA-9EF2A6E2AF52}"/>
              </a:ext>
            </a:extLst>
          </p:cNvPr>
          <p:cNvSpPr txBox="1"/>
          <p:nvPr/>
        </p:nvSpPr>
        <p:spPr>
          <a:xfrm>
            <a:off x="1998856" y="114300"/>
            <a:ext cx="2287394" cy="461665"/>
          </a:xfrm>
          <a:prstGeom prst="rect">
            <a:avLst/>
          </a:prstGeom>
          <a:noFill/>
        </p:spPr>
        <p:txBody>
          <a:bodyPr wrap="square" rtlCol="0">
            <a:spAutoFit/>
          </a:bodyPr>
          <a:lstStyle/>
          <a:p>
            <a:r>
              <a:rPr lang="en-ES" sz="1200" dirty="0"/>
              <a:t>Nuestro logo. Al clickear te manda a ”Vistas Principal”</a:t>
            </a:r>
          </a:p>
        </p:txBody>
      </p:sp>
      <p:sp>
        <p:nvSpPr>
          <p:cNvPr id="19" name="Oval 18">
            <a:extLst>
              <a:ext uri="{FF2B5EF4-FFF2-40B4-BE49-F238E27FC236}">
                <a16:creationId xmlns:a16="http://schemas.microsoft.com/office/drawing/2014/main" id="{3C8B7316-B856-FE4B-A880-4FBF23F063A4}"/>
              </a:ext>
            </a:extLst>
          </p:cNvPr>
          <p:cNvSpPr/>
          <p:nvPr/>
        </p:nvSpPr>
        <p:spPr>
          <a:xfrm>
            <a:off x="-200922" y="1325508"/>
            <a:ext cx="2400697" cy="4133960"/>
          </a:xfrm>
          <a:prstGeom prst="ellipse">
            <a:avLst/>
          </a:prstGeom>
          <a:noFill/>
          <a:ln w="38100">
            <a:solidFill>
              <a:schemeClr val="accent2">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0" name="TextBox 19">
            <a:extLst>
              <a:ext uri="{FF2B5EF4-FFF2-40B4-BE49-F238E27FC236}">
                <a16:creationId xmlns:a16="http://schemas.microsoft.com/office/drawing/2014/main" id="{41A4EB98-6DC8-3648-A29F-905B7E666620}"/>
              </a:ext>
            </a:extLst>
          </p:cNvPr>
          <p:cNvSpPr txBox="1"/>
          <p:nvPr/>
        </p:nvSpPr>
        <p:spPr>
          <a:xfrm>
            <a:off x="2559820" y="1068437"/>
            <a:ext cx="8722262" cy="1015663"/>
          </a:xfrm>
          <a:prstGeom prst="rect">
            <a:avLst/>
          </a:prstGeom>
          <a:noFill/>
        </p:spPr>
        <p:txBody>
          <a:bodyPr wrap="square" rtlCol="0">
            <a:spAutoFit/>
          </a:bodyPr>
          <a:lstStyle/>
          <a:p>
            <a:r>
              <a:rPr lang="en-GB" sz="1500" dirty="0" err="1"/>
              <a:t>Queremos</a:t>
            </a:r>
            <a:r>
              <a:rPr lang="en-GB" sz="1500" dirty="0"/>
              <a:t> </a:t>
            </a:r>
            <a:r>
              <a:rPr lang="en-GB" sz="1500" dirty="0" err="1"/>
              <a:t>cambiar</a:t>
            </a:r>
            <a:r>
              <a:rPr lang="en-GB" sz="1500" dirty="0"/>
              <a:t> </a:t>
            </a:r>
            <a:r>
              <a:rPr lang="en-GB" sz="1500" dirty="0" err="1"/>
              <a:t>toda</a:t>
            </a:r>
            <a:r>
              <a:rPr lang="en-GB" sz="1500" dirty="0"/>
              <a:t> la </a:t>
            </a:r>
            <a:r>
              <a:rPr lang="en-GB" sz="1500" dirty="0" err="1"/>
              <a:t>configuración</a:t>
            </a:r>
            <a:r>
              <a:rPr lang="en-GB" sz="1500" dirty="0"/>
              <a:t> del menu, y que no </a:t>
            </a:r>
            <a:r>
              <a:rPr lang="en-GB" sz="1500" dirty="0" err="1"/>
              <a:t>haya</a:t>
            </a:r>
            <a:r>
              <a:rPr lang="en-GB" sz="1500" dirty="0"/>
              <a:t> </a:t>
            </a:r>
            <a:r>
              <a:rPr lang="en-GB" sz="1500" dirty="0" err="1"/>
              <a:t>distincción</a:t>
            </a:r>
            <a:r>
              <a:rPr lang="en-GB" sz="1500" dirty="0"/>
              <a:t> de </a:t>
            </a:r>
            <a:r>
              <a:rPr lang="en-GB" sz="1500" dirty="0" err="1"/>
              <a:t>categorias</a:t>
            </a:r>
            <a:r>
              <a:rPr lang="en-GB" sz="1500" dirty="0"/>
              <a:t> entre los </a:t>
            </a:r>
            <a:r>
              <a:rPr lang="en-GB" sz="1500" dirty="0" err="1"/>
              <a:t>titulos</a:t>
            </a:r>
            <a:r>
              <a:rPr lang="en-GB" sz="1500" dirty="0"/>
              <a:t> </a:t>
            </a:r>
            <a:r>
              <a:rPr lang="en-GB" sz="1500" dirty="0" err="1"/>
              <a:t>como</a:t>
            </a:r>
            <a:r>
              <a:rPr lang="en-GB" sz="1500" dirty="0"/>
              <a:t> ”</a:t>
            </a:r>
            <a:r>
              <a:rPr lang="en-GB" sz="1500" dirty="0" err="1"/>
              <a:t>Gestión</a:t>
            </a:r>
            <a:r>
              <a:rPr lang="en-GB" sz="1500" dirty="0"/>
              <a:t> de </a:t>
            </a:r>
            <a:r>
              <a:rPr lang="en-GB" sz="1500" dirty="0" err="1"/>
              <a:t>Suministros</a:t>
            </a:r>
            <a:r>
              <a:rPr lang="en-GB" sz="1500" dirty="0"/>
              <a:t>”. Al </a:t>
            </a:r>
            <a:r>
              <a:rPr lang="en-GB" sz="1500" dirty="0" err="1"/>
              <a:t>seleccionar</a:t>
            </a:r>
            <a:r>
              <a:rPr lang="en-GB" sz="1500" dirty="0"/>
              <a:t> el </a:t>
            </a:r>
            <a:r>
              <a:rPr lang="en-GB" sz="1500" dirty="0" err="1"/>
              <a:t>titulo</a:t>
            </a:r>
            <a:r>
              <a:rPr lang="en-GB" sz="1500" dirty="0"/>
              <a:t> </a:t>
            </a:r>
            <a:r>
              <a:rPr lang="en-GB" sz="1500" dirty="0" err="1"/>
              <a:t>queda</a:t>
            </a:r>
            <a:r>
              <a:rPr lang="en-GB" sz="1500" dirty="0"/>
              <a:t> </a:t>
            </a:r>
            <a:r>
              <a:rPr lang="en-GB" sz="1500" dirty="0" err="1"/>
              <a:t>coloreado</a:t>
            </a:r>
            <a:r>
              <a:rPr lang="en-GB" sz="1500" dirty="0"/>
              <a:t> </a:t>
            </a:r>
            <a:r>
              <a:rPr lang="en-GB" sz="1500" dirty="0" err="1"/>
              <a:t>en</a:t>
            </a:r>
            <a:r>
              <a:rPr lang="en-GB" sz="1500" dirty="0"/>
              <a:t> </a:t>
            </a:r>
            <a:r>
              <a:rPr lang="en-GB" sz="1500" dirty="0" err="1"/>
              <a:t>nuestro</a:t>
            </a:r>
            <a:r>
              <a:rPr lang="en-GB" sz="1500" dirty="0"/>
              <a:t> </a:t>
            </a:r>
            <a:r>
              <a:rPr lang="en-GB" sz="1500" dirty="0" err="1"/>
              <a:t>color</a:t>
            </a:r>
            <a:r>
              <a:rPr lang="en-GB" sz="1500" dirty="0"/>
              <a:t> </a:t>
            </a:r>
            <a:r>
              <a:rPr lang="en-GB" sz="1500" dirty="0" err="1"/>
              <a:t>corporativo</a:t>
            </a:r>
            <a:r>
              <a:rPr lang="en-GB" sz="1500" dirty="0"/>
              <a:t> </a:t>
            </a:r>
            <a:r>
              <a:rPr lang="en-GB" sz="1500" dirty="0" err="1"/>
              <a:t>en</a:t>
            </a:r>
            <a:r>
              <a:rPr lang="en-GB" sz="1500" dirty="0"/>
              <a:t> </a:t>
            </a:r>
            <a:r>
              <a:rPr lang="en-GB" sz="1500" dirty="0" err="1"/>
              <a:t>vez</a:t>
            </a:r>
            <a:r>
              <a:rPr lang="en-GB" sz="1500" dirty="0"/>
              <a:t> de </a:t>
            </a:r>
            <a:r>
              <a:rPr lang="en-GB" sz="1500" dirty="0" err="1"/>
              <a:t>azul</a:t>
            </a:r>
            <a:r>
              <a:rPr lang="en-GB" sz="1500" dirty="0"/>
              <a:t>.  Los titulus </a:t>
            </a:r>
            <a:r>
              <a:rPr lang="en-GB" sz="1500" dirty="0" err="1"/>
              <a:t>interactivos</a:t>
            </a:r>
            <a:r>
              <a:rPr lang="en-GB" sz="1500" dirty="0"/>
              <a:t> </a:t>
            </a:r>
            <a:r>
              <a:rPr lang="en-GB" sz="1500" dirty="0" err="1"/>
              <a:t>queremos</a:t>
            </a:r>
            <a:r>
              <a:rPr lang="en-GB" sz="1500" dirty="0"/>
              <a:t> que </a:t>
            </a:r>
            <a:r>
              <a:rPr lang="en-GB" sz="1500" dirty="0" err="1"/>
              <a:t>sean</a:t>
            </a:r>
            <a:r>
              <a:rPr lang="en-GB" sz="1500" dirty="0"/>
              <a:t> </a:t>
            </a:r>
            <a:r>
              <a:rPr lang="en-GB" sz="1500" dirty="0" err="1"/>
              <a:t>en</a:t>
            </a:r>
            <a:r>
              <a:rPr lang="en-GB" sz="1500" dirty="0"/>
              <a:t> </a:t>
            </a:r>
            <a:r>
              <a:rPr lang="en-GB" sz="1500" dirty="0" err="1"/>
              <a:t>orden</a:t>
            </a:r>
            <a:r>
              <a:rPr lang="en-GB" sz="1500" dirty="0"/>
              <a:t>:   Vista Principal, Nueva </a:t>
            </a:r>
            <a:r>
              <a:rPr lang="en-GB" sz="1500" dirty="0" err="1"/>
              <a:t>Oferta</a:t>
            </a:r>
            <a:r>
              <a:rPr lang="en-GB" sz="1500" dirty="0"/>
              <a:t>, Portal de </a:t>
            </a:r>
            <a:r>
              <a:rPr lang="en-GB" sz="1500" dirty="0" err="1"/>
              <a:t>Ofertas</a:t>
            </a:r>
            <a:r>
              <a:rPr lang="en-GB" sz="1500" dirty="0"/>
              <a:t>, Mi </a:t>
            </a:r>
            <a:r>
              <a:rPr lang="en-GB" sz="1500" dirty="0" err="1"/>
              <a:t>Perfil</a:t>
            </a:r>
            <a:r>
              <a:rPr lang="en-GB" sz="1500" dirty="0"/>
              <a:t>, </a:t>
            </a:r>
            <a:r>
              <a:rPr lang="en-GB" sz="1500" dirty="0" err="1"/>
              <a:t>documentos</a:t>
            </a:r>
            <a:r>
              <a:rPr lang="en-GB" sz="1500" dirty="0"/>
              <a:t> </a:t>
            </a:r>
            <a:r>
              <a:rPr lang="en-GB" sz="1500" dirty="0" err="1"/>
              <a:t>comerciales</a:t>
            </a:r>
            <a:r>
              <a:rPr lang="en-GB" sz="1500" dirty="0"/>
              <a:t> y </a:t>
            </a:r>
            <a:r>
              <a:rPr lang="en-GB" sz="1500" dirty="0" err="1"/>
              <a:t>Consumo</a:t>
            </a:r>
            <a:r>
              <a:rPr lang="en-GB" sz="1500" dirty="0"/>
              <a:t> CUPS. Para </a:t>
            </a:r>
            <a:r>
              <a:rPr lang="en-GB" sz="1500" dirty="0" err="1"/>
              <a:t>ver</a:t>
            </a:r>
            <a:r>
              <a:rPr lang="en-GB" sz="1500" dirty="0"/>
              <a:t> el </a:t>
            </a:r>
            <a:r>
              <a:rPr lang="en-GB" sz="1500" dirty="0" err="1"/>
              <a:t>desarrollo</a:t>
            </a:r>
            <a:r>
              <a:rPr lang="en-GB" sz="1500" dirty="0"/>
              <a:t> al </a:t>
            </a:r>
            <a:r>
              <a:rPr lang="en-GB" sz="1500" dirty="0" err="1"/>
              <a:t>clickear</a:t>
            </a:r>
            <a:r>
              <a:rPr lang="en-GB" sz="1500" dirty="0"/>
              <a:t> </a:t>
            </a:r>
            <a:r>
              <a:rPr lang="en-GB" sz="1500" dirty="0" err="1"/>
              <a:t>cada</a:t>
            </a:r>
            <a:r>
              <a:rPr lang="en-GB" sz="1500" dirty="0"/>
              <a:t> </a:t>
            </a:r>
            <a:r>
              <a:rPr lang="en-GB" sz="1500" dirty="0" err="1"/>
              <a:t>titulo</a:t>
            </a:r>
            <a:r>
              <a:rPr lang="en-GB" sz="1500" dirty="0"/>
              <a:t>, </a:t>
            </a:r>
            <a:r>
              <a:rPr lang="en-GB" sz="1500" dirty="0" err="1"/>
              <a:t>ir</a:t>
            </a:r>
            <a:r>
              <a:rPr lang="en-GB" sz="1500" dirty="0"/>
              <a:t> a: </a:t>
            </a:r>
            <a:endParaRPr lang="en-ES" sz="1500" dirty="0"/>
          </a:p>
        </p:txBody>
      </p:sp>
      <p:cxnSp>
        <p:nvCxnSpPr>
          <p:cNvPr id="21" name="Straight Arrow Connector 20">
            <a:extLst>
              <a:ext uri="{FF2B5EF4-FFF2-40B4-BE49-F238E27FC236}">
                <a16:creationId xmlns:a16="http://schemas.microsoft.com/office/drawing/2014/main" id="{55549DE8-DB81-A24F-9E0E-667813C9CEA6}"/>
              </a:ext>
            </a:extLst>
          </p:cNvPr>
          <p:cNvCxnSpPr>
            <a:cxnSpLocks/>
            <a:endCxn id="20" idx="1"/>
          </p:cNvCxnSpPr>
          <p:nvPr/>
        </p:nvCxnSpPr>
        <p:spPr>
          <a:xfrm flipV="1">
            <a:off x="2199775" y="1576269"/>
            <a:ext cx="360045" cy="1487540"/>
          </a:xfrm>
          <a:prstGeom prst="straightConnector1">
            <a:avLst/>
          </a:prstGeom>
          <a:ln w="38100">
            <a:solidFill>
              <a:schemeClr val="accent2">
                <a:alpha val="4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C93A9F-106D-4343-8EBD-62D51F7BF284}"/>
              </a:ext>
            </a:extLst>
          </p:cNvPr>
          <p:cNvSpPr txBox="1"/>
          <p:nvPr/>
        </p:nvSpPr>
        <p:spPr>
          <a:xfrm>
            <a:off x="3142553" y="2106279"/>
            <a:ext cx="2080957" cy="369332"/>
          </a:xfrm>
          <a:prstGeom prst="rect">
            <a:avLst/>
          </a:prstGeom>
          <a:noFill/>
        </p:spPr>
        <p:txBody>
          <a:bodyPr wrap="square" rtlCol="0">
            <a:spAutoFit/>
          </a:bodyPr>
          <a:lstStyle/>
          <a:p>
            <a:r>
              <a:rPr lang="en-ES" dirty="0"/>
              <a:t>-  2.2. Vista Principal</a:t>
            </a:r>
          </a:p>
        </p:txBody>
      </p:sp>
      <p:sp>
        <p:nvSpPr>
          <p:cNvPr id="24" name="TextBox 23">
            <a:extLst>
              <a:ext uri="{FF2B5EF4-FFF2-40B4-BE49-F238E27FC236}">
                <a16:creationId xmlns:a16="http://schemas.microsoft.com/office/drawing/2014/main" id="{AA943290-AFD6-B946-AD82-373515360E1C}"/>
              </a:ext>
            </a:extLst>
          </p:cNvPr>
          <p:cNvSpPr txBox="1"/>
          <p:nvPr/>
        </p:nvSpPr>
        <p:spPr>
          <a:xfrm>
            <a:off x="3142553" y="2474477"/>
            <a:ext cx="2673631" cy="369332"/>
          </a:xfrm>
          <a:prstGeom prst="rect">
            <a:avLst/>
          </a:prstGeom>
          <a:noFill/>
        </p:spPr>
        <p:txBody>
          <a:bodyPr wrap="square" rtlCol="0">
            <a:spAutoFit/>
          </a:bodyPr>
          <a:lstStyle/>
          <a:p>
            <a:r>
              <a:rPr lang="en-ES" dirty="0"/>
              <a:t>- 2.2.3.1. Nueva oferta </a:t>
            </a:r>
          </a:p>
        </p:txBody>
      </p:sp>
      <p:sp>
        <p:nvSpPr>
          <p:cNvPr id="25" name="TextBox 24">
            <a:extLst>
              <a:ext uri="{FF2B5EF4-FFF2-40B4-BE49-F238E27FC236}">
                <a16:creationId xmlns:a16="http://schemas.microsoft.com/office/drawing/2014/main" id="{67B869B4-811C-1D40-A42F-FF71264E2C30}"/>
              </a:ext>
            </a:extLst>
          </p:cNvPr>
          <p:cNvSpPr txBox="1"/>
          <p:nvPr/>
        </p:nvSpPr>
        <p:spPr>
          <a:xfrm>
            <a:off x="3146363" y="2841609"/>
            <a:ext cx="3064432" cy="369332"/>
          </a:xfrm>
          <a:prstGeom prst="rect">
            <a:avLst/>
          </a:prstGeom>
          <a:noFill/>
        </p:spPr>
        <p:txBody>
          <a:bodyPr wrap="square" rtlCol="0">
            <a:spAutoFit/>
          </a:bodyPr>
          <a:lstStyle/>
          <a:p>
            <a:r>
              <a:rPr lang="en-ES" dirty="0"/>
              <a:t>- 2.2.3.2. Portal de Clientes</a:t>
            </a:r>
          </a:p>
        </p:txBody>
      </p:sp>
      <p:sp>
        <p:nvSpPr>
          <p:cNvPr id="26" name="TextBox 25">
            <a:extLst>
              <a:ext uri="{FF2B5EF4-FFF2-40B4-BE49-F238E27FC236}">
                <a16:creationId xmlns:a16="http://schemas.microsoft.com/office/drawing/2014/main" id="{B9211D70-6AFC-644F-8CFB-73D183B8F629}"/>
              </a:ext>
            </a:extLst>
          </p:cNvPr>
          <p:cNvSpPr txBox="1"/>
          <p:nvPr/>
        </p:nvSpPr>
        <p:spPr>
          <a:xfrm>
            <a:off x="3146363" y="3209807"/>
            <a:ext cx="2080957" cy="369332"/>
          </a:xfrm>
          <a:prstGeom prst="rect">
            <a:avLst/>
          </a:prstGeom>
          <a:noFill/>
        </p:spPr>
        <p:txBody>
          <a:bodyPr wrap="square" rtlCol="0">
            <a:spAutoFit/>
          </a:bodyPr>
          <a:lstStyle/>
          <a:p>
            <a:r>
              <a:rPr lang="en-ES" dirty="0"/>
              <a:t>- 2.2.1. Mi perfil</a:t>
            </a:r>
          </a:p>
        </p:txBody>
      </p:sp>
      <p:sp>
        <p:nvSpPr>
          <p:cNvPr id="28" name="Oval 27">
            <a:extLst>
              <a:ext uri="{FF2B5EF4-FFF2-40B4-BE49-F238E27FC236}">
                <a16:creationId xmlns:a16="http://schemas.microsoft.com/office/drawing/2014/main" id="{8A0834DB-F946-8B48-82CA-CAE9792001E1}"/>
              </a:ext>
            </a:extLst>
          </p:cNvPr>
          <p:cNvSpPr/>
          <p:nvPr/>
        </p:nvSpPr>
        <p:spPr>
          <a:xfrm>
            <a:off x="1897380" y="5672345"/>
            <a:ext cx="10294620" cy="1103528"/>
          </a:xfrm>
          <a:prstGeom prst="ellipse">
            <a:avLst/>
          </a:prstGeom>
          <a:noFill/>
          <a:ln w="38100">
            <a:solidFill>
              <a:schemeClr val="accent2">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29" name="Straight Arrow Connector 28">
            <a:extLst>
              <a:ext uri="{FF2B5EF4-FFF2-40B4-BE49-F238E27FC236}">
                <a16:creationId xmlns:a16="http://schemas.microsoft.com/office/drawing/2014/main" id="{6600D3DB-2111-BA45-887F-8BC2A256A1A3}"/>
              </a:ext>
            </a:extLst>
          </p:cNvPr>
          <p:cNvCxnSpPr>
            <a:cxnSpLocks/>
            <a:endCxn id="31" idx="2"/>
          </p:cNvCxnSpPr>
          <p:nvPr/>
        </p:nvCxnSpPr>
        <p:spPr>
          <a:xfrm flipV="1">
            <a:off x="7052307" y="5283068"/>
            <a:ext cx="2613574" cy="389280"/>
          </a:xfrm>
          <a:prstGeom prst="straightConnector1">
            <a:avLst/>
          </a:prstGeom>
          <a:ln w="38100">
            <a:solidFill>
              <a:schemeClr val="accent2">
                <a:alpha val="4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BD3AFC-C04A-9E44-8008-26B291DBF334}"/>
              </a:ext>
            </a:extLst>
          </p:cNvPr>
          <p:cNvSpPr txBox="1"/>
          <p:nvPr/>
        </p:nvSpPr>
        <p:spPr>
          <a:xfrm>
            <a:off x="7041377" y="4821403"/>
            <a:ext cx="5249007" cy="461665"/>
          </a:xfrm>
          <a:prstGeom prst="rect">
            <a:avLst/>
          </a:prstGeom>
          <a:noFill/>
        </p:spPr>
        <p:txBody>
          <a:bodyPr wrap="square" rtlCol="0">
            <a:spAutoFit/>
          </a:bodyPr>
          <a:lstStyle/>
          <a:p>
            <a:r>
              <a:rPr lang="en-GB" sz="1200" dirty="0"/>
              <a:t>No </a:t>
            </a:r>
            <a:r>
              <a:rPr lang="en-GB" sz="1200" dirty="0" err="1"/>
              <a:t>queremos</a:t>
            </a:r>
            <a:r>
              <a:rPr lang="en-GB" sz="1200" dirty="0"/>
              <a:t> una </a:t>
            </a:r>
            <a:r>
              <a:rPr lang="en-GB" sz="1200" dirty="0" err="1"/>
              <a:t>barra</a:t>
            </a:r>
            <a:r>
              <a:rPr lang="en-GB" sz="1200" dirty="0"/>
              <a:t> de menu </a:t>
            </a:r>
            <a:r>
              <a:rPr lang="en-GB" sz="1200" dirty="0" err="1"/>
              <a:t>en</a:t>
            </a:r>
            <a:r>
              <a:rPr lang="en-GB" sz="1200" dirty="0"/>
              <a:t> la </a:t>
            </a:r>
            <a:r>
              <a:rPr lang="en-GB" sz="1200" dirty="0" err="1"/>
              <a:t>parte</a:t>
            </a:r>
            <a:r>
              <a:rPr lang="en-GB" sz="1200" dirty="0"/>
              <a:t> inferior, ese </a:t>
            </a:r>
            <a:r>
              <a:rPr lang="en-GB" sz="1200" dirty="0" err="1"/>
              <a:t>espacio</a:t>
            </a:r>
            <a:r>
              <a:rPr lang="en-GB" sz="1200" dirty="0"/>
              <a:t> lo </a:t>
            </a:r>
            <a:r>
              <a:rPr lang="en-GB" sz="1200" dirty="0" err="1"/>
              <a:t>aprovechamos</a:t>
            </a:r>
            <a:r>
              <a:rPr lang="en-GB" sz="1200" dirty="0"/>
              <a:t> para el </a:t>
            </a:r>
            <a:r>
              <a:rPr lang="en-GB" sz="1200" dirty="0" err="1"/>
              <a:t>otro</a:t>
            </a:r>
            <a:r>
              <a:rPr lang="en-GB" sz="1200" dirty="0"/>
              <a:t> </a:t>
            </a:r>
            <a:r>
              <a:rPr lang="en-GB" sz="1200" dirty="0" err="1"/>
              <a:t>grafico</a:t>
            </a:r>
            <a:r>
              <a:rPr lang="en-GB" sz="1200" dirty="0"/>
              <a:t> que </a:t>
            </a:r>
            <a:r>
              <a:rPr lang="en-GB" sz="1200" dirty="0" err="1"/>
              <a:t>queremos</a:t>
            </a:r>
            <a:r>
              <a:rPr lang="en-GB" sz="1200" dirty="0"/>
              <a:t> </a:t>
            </a:r>
            <a:r>
              <a:rPr lang="en-GB" sz="1200" dirty="0" err="1"/>
              <a:t>añadir</a:t>
            </a:r>
            <a:r>
              <a:rPr lang="en-GB" sz="1200" dirty="0"/>
              <a:t> </a:t>
            </a:r>
            <a:r>
              <a:rPr lang="en-GB" sz="1200" dirty="0" err="1"/>
              <a:t>en</a:t>
            </a:r>
            <a:r>
              <a:rPr lang="en-GB" sz="1200" dirty="0"/>
              <a:t> el </a:t>
            </a:r>
            <a:r>
              <a:rPr lang="en-GB" sz="1200" dirty="0" err="1"/>
              <a:t>apartado</a:t>
            </a:r>
            <a:r>
              <a:rPr lang="en-GB" sz="1200" dirty="0"/>
              <a:t> 2.2.2.</a:t>
            </a:r>
            <a:endParaRPr lang="en-ES" sz="1200" dirty="0"/>
          </a:p>
        </p:txBody>
      </p:sp>
      <p:sp>
        <p:nvSpPr>
          <p:cNvPr id="33" name="TextBox 32">
            <a:extLst>
              <a:ext uri="{FF2B5EF4-FFF2-40B4-BE49-F238E27FC236}">
                <a16:creationId xmlns:a16="http://schemas.microsoft.com/office/drawing/2014/main" id="{BF39F80E-6AE2-F44E-BCD3-63D91F4E62C8}"/>
              </a:ext>
            </a:extLst>
          </p:cNvPr>
          <p:cNvSpPr txBox="1"/>
          <p:nvPr/>
        </p:nvSpPr>
        <p:spPr>
          <a:xfrm>
            <a:off x="2385166" y="5003676"/>
            <a:ext cx="2287394" cy="461665"/>
          </a:xfrm>
          <a:prstGeom prst="rect">
            <a:avLst/>
          </a:prstGeom>
          <a:noFill/>
        </p:spPr>
        <p:txBody>
          <a:bodyPr wrap="square" rtlCol="0">
            <a:spAutoFit/>
          </a:bodyPr>
          <a:lstStyle/>
          <a:p>
            <a:r>
              <a:rPr lang="en-ES" sz="1200" dirty="0"/>
              <a:t>Sello del desarrollador anterior. Borrar. </a:t>
            </a:r>
          </a:p>
        </p:txBody>
      </p:sp>
      <p:sp>
        <p:nvSpPr>
          <p:cNvPr id="35" name="Oval 34">
            <a:extLst>
              <a:ext uri="{FF2B5EF4-FFF2-40B4-BE49-F238E27FC236}">
                <a16:creationId xmlns:a16="http://schemas.microsoft.com/office/drawing/2014/main" id="{859F0A47-4683-0B4F-A913-13C1F721CA79}"/>
              </a:ext>
            </a:extLst>
          </p:cNvPr>
          <p:cNvSpPr/>
          <p:nvPr/>
        </p:nvSpPr>
        <p:spPr>
          <a:xfrm>
            <a:off x="-114898" y="5548090"/>
            <a:ext cx="2273969" cy="1103528"/>
          </a:xfrm>
          <a:prstGeom prst="ellipse">
            <a:avLst/>
          </a:prstGeom>
          <a:noFill/>
          <a:ln w="38100">
            <a:solidFill>
              <a:schemeClr val="accent2">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36" name="Straight Arrow Connector 35">
            <a:extLst>
              <a:ext uri="{FF2B5EF4-FFF2-40B4-BE49-F238E27FC236}">
                <a16:creationId xmlns:a16="http://schemas.microsoft.com/office/drawing/2014/main" id="{41B6F451-170C-C44D-B3A8-ADB3A61F5361}"/>
              </a:ext>
            </a:extLst>
          </p:cNvPr>
          <p:cNvCxnSpPr>
            <a:cxnSpLocks/>
            <a:endCxn id="33" idx="1"/>
          </p:cNvCxnSpPr>
          <p:nvPr/>
        </p:nvCxnSpPr>
        <p:spPr>
          <a:xfrm flipV="1">
            <a:off x="1521003" y="5234509"/>
            <a:ext cx="864163" cy="353680"/>
          </a:xfrm>
          <a:prstGeom prst="straightConnector1">
            <a:avLst/>
          </a:prstGeom>
          <a:ln w="38100">
            <a:solidFill>
              <a:schemeClr val="accent2">
                <a:alpha val="4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9E65861-DF5F-244B-85B8-20448DE91BBD}"/>
              </a:ext>
            </a:extLst>
          </p:cNvPr>
          <p:cNvSpPr txBox="1"/>
          <p:nvPr/>
        </p:nvSpPr>
        <p:spPr>
          <a:xfrm>
            <a:off x="3150173" y="3519789"/>
            <a:ext cx="3537498" cy="369332"/>
          </a:xfrm>
          <a:prstGeom prst="rect">
            <a:avLst/>
          </a:prstGeom>
          <a:noFill/>
        </p:spPr>
        <p:txBody>
          <a:bodyPr wrap="square" rtlCol="0">
            <a:spAutoFit/>
          </a:bodyPr>
          <a:lstStyle/>
          <a:p>
            <a:r>
              <a:rPr lang="en-ES" dirty="0"/>
              <a:t>- 2.2.3.3. Documentos Comerciales</a:t>
            </a:r>
          </a:p>
        </p:txBody>
      </p:sp>
      <p:sp>
        <p:nvSpPr>
          <p:cNvPr id="27" name="TextBox 26">
            <a:extLst>
              <a:ext uri="{FF2B5EF4-FFF2-40B4-BE49-F238E27FC236}">
                <a16:creationId xmlns:a16="http://schemas.microsoft.com/office/drawing/2014/main" id="{D8CACD78-558D-E547-8BB3-F8B05DC74CD8}"/>
              </a:ext>
            </a:extLst>
          </p:cNvPr>
          <p:cNvSpPr txBox="1"/>
          <p:nvPr/>
        </p:nvSpPr>
        <p:spPr>
          <a:xfrm>
            <a:off x="3150173" y="3855789"/>
            <a:ext cx="3537498" cy="369332"/>
          </a:xfrm>
          <a:prstGeom prst="rect">
            <a:avLst/>
          </a:prstGeom>
          <a:noFill/>
        </p:spPr>
        <p:txBody>
          <a:bodyPr wrap="square" rtlCol="0">
            <a:spAutoFit/>
          </a:bodyPr>
          <a:lstStyle/>
          <a:p>
            <a:r>
              <a:rPr lang="en-ES" dirty="0"/>
              <a:t>- 2.2.3.4. Consumo CUPS</a:t>
            </a:r>
          </a:p>
        </p:txBody>
      </p:sp>
    </p:spTree>
    <p:extLst>
      <p:ext uri="{BB962C8B-B14F-4D97-AF65-F5344CB8AC3E}">
        <p14:creationId xmlns:p14="http://schemas.microsoft.com/office/powerpoint/2010/main" val="188725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2E29F35-AC58-8349-AFCE-2F7981F1234B}"/>
              </a:ext>
            </a:extLst>
          </p:cNvPr>
          <p:cNvSpPr/>
          <p:nvPr/>
        </p:nvSpPr>
        <p:spPr>
          <a:xfrm>
            <a:off x="1069473" y="2221745"/>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3" action="ppaction://hlinksldjump">
                  <a:extLst>
                    <a:ext uri="{A12FA001-AC4F-418D-AE19-62706E023703}">
                      <ahyp:hlinkClr xmlns:ahyp="http://schemas.microsoft.com/office/drawing/2018/hyperlinkcolor" val="tx"/>
                    </a:ext>
                  </a:extLst>
                </a:hlinkClick>
              </a:rPr>
              <a:t>2. Intranet comerciales</a:t>
            </a:r>
            <a:endPar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hlinkClick r:id="rId3" action="ppaction://hlinksldjump"/>
            <a:extLst>
              <a:ext uri="{FF2B5EF4-FFF2-40B4-BE49-F238E27FC236}">
                <a16:creationId xmlns:a16="http://schemas.microsoft.com/office/drawing/2014/main" id="{759365DE-22EA-8245-964E-BDA8008A6BD2}"/>
              </a:ext>
            </a:extLst>
          </p:cNvPr>
          <p:cNvSpPr/>
          <p:nvPr/>
        </p:nvSpPr>
        <p:spPr>
          <a:xfrm>
            <a:off x="6910691" y="2508819"/>
            <a:ext cx="66135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11</a:t>
            </a:r>
          </a:p>
        </p:txBody>
      </p:sp>
      <p:sp>
        <p:nvSpPr>
          <p:cNvPr id="24" name="Rectangle 23">
            <a:extLst>
              <a:ext uri="{FF2B5EF4-FFF2-40B4-BE49-F238E27FC236}">
                <a16:creationId xmlns:a16="http://schemas.microsoft.com/office/drawing/2014/main" id="{6688DD65-E8A8-324F-99AA-6001E97C3F70}"/>
              </a:ext>
            </a:extLst>
          </p:cNvPr>
          <p:cNvSpPr/>
          <p:nvPr/>
        </p:nvSpPr>
        <p:spPr>
          <a:xfrm>
            <a:off x="1069473" y="1552182"/>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4" action="ppaction://hlinksldjump">
                  <a:extLst>
                    <a:ext uri="{A12FA001-AC4F-418D-AE19-62706E023703}">
                      <ahyp:hlinkClr xmlns:ahyp="http://schemas.microsoft.com/office/drawing/2018/hyperlinkcolor" val="tx"/>
                    </a:ext>
                  </a:extLst>
                </a:hlinkClick>
              </a:rPr>
              <a:t>1. Página web</a:t>
            </a:r>
            <a:endPar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Rectangle 24">
            <a:hlinkClick r:id="rId4" action="ppaction://hlinksldjump"/>
            <a:extLst>
              <a:ext uri="{FF2B5EF4-FFF2-40B4-BE49-F238E27FC236}">
                <a16:creationId xmlns:a16="http://schemas.microsoft.com/office/drawing/2014/main" id="{A1736DC9-888E-AE45-820C-E861EE90EE8A}"/>
              </a:ext>
            </a:extLst>
          </p:cNvPr>
          <p:cNvSpPr/>
          <p:nvPr/>
        </p:nvSpPr>
        <p:spPr>
          <a:xfrm>
            <a:off x="6910691" y="1637235"/>
            <a:ext cx="66135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7</a:t>
            </a:r>
          </a:p>
        </p:txBody>
      </p:sp>
      <p:sp>
        <p:nvSpPr>
          <p:cNvPr id="26" name="Rectangle 25">
            <a:extLst>
              <a:ext uri="{FF2B5EF4-FFF2-40B4-BE49-F238E27FC236}">
                <a16:creationId xmlns:a16="http://schemas.microsoft.com/office/drawing/2014/main" id="{29176B64-33CE-0D4F-88FC-3C5912A5ED36}"/>
              </a:ext>
            </a:extLst>
          </p:cNvPr>
          <p:cNvSpPr/>
          <p:nvPr/>
        </p:nvSpPr>
        <p:spPr>
          <a:xfrm>
            <a:off x="1076508" y="881061"/>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5" action="ppaction://hlinksldjump">
                  <a:extLst>
                    <a:ext uri="{A12FA001-AC4F-418D-AE19-62706E023703}">
                      <ahyp:hlinkClr xmlns:ahyp="http://schemas.microsoft.com/office/drawing/2018/hyperlinkcolor" val="tx"/>
                    </a:ext>
                  </a:extLst>
                </a:hlinkClick>
              </a:rPr>
              <a:t>Introducción</a:t>
            </a:r>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rPr>
              <a:t> </a:t>
            </a:r>
          </a:p>
        </p:txBody>
      </p:sp>
      <p:sp>
        <p:nvSpPr>
          <p:cNvPr id="27" name="Rectangle 26">
            <a:hlinkClick r:id="rId5" action="ppaction://hlinksldjump"/>
            <a:extLst>
              <a:ext uri="{FF2B5EF4-FFF2-40B4-BE49-F238E27FC236}">
                <a16:creationId xmlns:a16="http://schemas.microsoft.com/office/drawing/2014/main" id="{A6AF8611-CCD8-E043-9171-D2BF89824490}"/>
              </a:ext>
            </a:extLst>
          </p:cNvPr>
          <p:cNvSpPr/>
          <p:nvPr/>
        </p:nvSpPr>
        <p:spPr>
          <a:xfrm>
            <a:off x="6910691" y="721406"/>
            <a:ext cx="62777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3</a:t>
            </a:r>
          </a:p>
        </p:txBody>
      </p:sp>
      <p:sp>
        <p:nvSpPr>
          <p:cNvPr id="4" name="Content Placeholder 3">
            <a:extLst>
              <a:ext uri="{FF2B5EF4-FFF2-40B4-BE49-F238E27FC236}">
                <a16:creationId xmlns:a16="http://schemas.microsoft.com/office/drawing/2014/main" id="{87447ED9-4DF9-044B-84D8-E79EB5296C90}"/>
              </a:ext>
            </a:extLst>
          </p:cNvPr>
          <p:cNvSpPr>
            <a:spLocks noGrp="1"/>
          </p:cNvSpPr>
          <p:nvPr>
            <p:ph idx="13"/>
          </p:nvPr>
        </p:nvSpPr>
        <p:spPr/>
        <p:txBody>
          <a:bodyPr/>
          <a:lstStyle/>
          <a:p>
            <a:r>
              <a:rPr lang="es-ES_tradnl" dirty="0"/>
              <a:t>Índice</a:t>
            </a:r>
          </a:p>
        </p:txBody>
      </p:sp>
      <p:pic>
        <p:nvPicPr>
          <p:cNvPr id="14" name="Picture Placeholder 11" descr="A snow covered mountain&#10;&#10;Description automatically generated">
            <a:extLst>
              <a:ext uri="{FF2B5EF4-FFF2-40B4-BE49-F238E27FC236}">
                <a16:creationId xmlns:a16="http://schemas.microsoft.com/office/drawing/2014/main" id="{C6580982-B582-4D41-9F03-277FB33E935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8261056" y="1231773"/>
            <a:ext cx="3391995" cy="4969734"/>
          </a:xfrm>
          <a:prstGeom prst="rect">
            <a:avLst/>
          </a:prstGeom>
        </p:spPr>
      </p:pic>
      <p:sp>
        <p:nvSpPr>
          <p:cNvPr id="10" name="Rectangle 9">
            <a:extLst>
              <a:ext uri="{FF2B5EF4-FFF2-40B4-BE49-F238E27FC236}">
                <a16:creationId xmlns:a16="http://schemas.microsoft.com/office/drawing/2014/main" id="{03E47763-ADF5-654E-8ACE-17E0DFC338B7}"/>
              </a:ext>
            </a:extLst>
          </p:cNvPr>
          <p:cNvSpPr/>
          <p:nvPr/>
        </p:nvSpPr>
        <p:spPr>
          <a:xfrm>
            <a:off x="1069473" y="2891667"/>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7" action="ppaction://hlinksldjump">
                  <a:extLst>
                    <a:ext uri="{A12FA001-AC4F-418D-AE19-62706E023703}">
                      <ahyp:hlinkClr xmlns:ahyp="http://schemas.microsoft.com/office/drawing/2018/hyperlinkcolor" val="tx"/>
                    </a:ext>
                  </a:extLst>
                </a:hlinkClick>
              </a:rPr>
              <a:t>3. Otras herramientas</a:t>
            </a:r>
            <a:endPar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hlinkClick r:id="rId7" action="ppaction://hlinksldjump"/>
            <a:extLst>
              <a:ext uri="{FF2B5EF4-FFF2-40B4-BE49-F238E27FC236}">
                <a16:creationId xmlns:a16="http://schemas.microsoft.com/office/drawing/2014/main" id="{4A4B57A2-236C-D745-9A39-400DD9DB8E27}"/>
              </a:ext>
            </a:extLst>
          </p:cNvPr>
          <p:cNvSpPr/>
          <p:nvPr/>
        </p:nvSpPr>
        <p:spPr>
          <a:xfrm>
            <a:off x="6910691" y="3412662"/>
            <a:ext cx="66135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39</a:t>
            </a:r>
          </a:p>
        </p:txBody>
      </p:sp>
      <p:sp>
        <p:nvSpPr>
          <p:cNvPr id="12" name="Rectangle 11">
            <a:extLst>
              <a:ext uri="{FF2B5EF4-FFF2-40B4-BE49-F238E27FC236}">
                <a16:creationId xmlns:a16="http://schemas.microsoft.com/office/drawing/2014/main" id="{E9897987-1565-7347-9B50-3F0E9E1EA9C5}"/>
              </a:ext>
            </a:extLst>
          </p:cNvPr>
          <p:cNvSpPr/>
          <p:nvPr/>
        </p:nvSpPr>
        <p:spPr>
          <a:xfrm>
            <a:off x="1069473" y="3481529"/>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8" action="ppaction://hlinksldjump">
                  <a:extLst>
                    <a:ext uri="{A12FA001-AC4F-418D-AE19-62706E023703}">
                      <ahyp:hlinkClr xmlns:ahyp="http://schemas.microsoft.com/office/drawing/2018/hyperlinkcolor" val="tx"/>
                    </a:ext>
                  </a:extLst>
                </a:hlinkClick>
              </a:rPr>
              <a:t>4. Intranet seguimiento clientes</a:t>
            </a:r>
            <a:endPar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hlinkClick r:id="rId8" action="ppaction://hlinksldjump"/>
            <a:extLst>
              <a:ext uri="{FF2B5EF4-FFF2-40B4-BE49-F238E27FC236}">
                <a16:creationId xmlns:a16="http://schemas.microsoft.com/office/drawing/2014/main" id="{5A75E393-08BF-664D-A84C-229FB9FA86F6}"/>
              </a:ext>
            </a:extLst>
          </p:cNvPr>
          <p:cNvSpPr/>
          <p:nvPr/>
        </p:nvSpPr>
        <p:spPr>
          <a:xfrm>
            <a:off x="6917726" y="4316505"/>
            <a:ext cx="66135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43</a:t>
            </a:r>
          </a:p>
        </p:txBody>
      </p:sp>
      <p:sp>
        <p:nvSpPr>
          <p:cNvPr id="15" name="Rectangle 14">
            <a:extLst>
              <a:ext uri="{FF2B5EF4-FFF2-40B4-BE49-F238E27FC236}">
                <a16:creationId xmlns:a16="http://schemas.microsoft.com/office/drawing/2014/main" id="{E92304CB-E21B-2542-93C0-019F871CFFBB}"/>
              </a:ext>
            </a:extLst>
          </p:cNvPr>
          <p:cNvSpPr/>
          <p:nvPr/>
        </p:nvSpPr>
        <p:spPr>
          <a:xfrm>
            <a:off x="1076508" y="4071391"/>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dirty="0">
                <a:solidFill>
                  <a:srgbClr val="FA8700"/>
                </a:solidFill>
                <a:latin typeface="Verdana" panose="020B0604030504040204" pitchFamily="34" charset="0"/>
                <a:ea typeface="Verdana" panose="020B0604030504040204" pitchFamily="34" charset="0"/>
                <a:cs typeface="Verdana" panose="020B0604030504040204" pitchFamily="34" charset="0"/>
                <a:hlinkClick r:id="rId9" action="ppaction://hlinksldjump">
                  <a:extLst>
                    <a:ext uri="{A12FA001-AC4F-418D-AE19-62706E023703}">
                      <ahyp:hlinkClr xmlns:ahyp="http://schemas.microsoft.com/office/drawing/2018/hyperlinkcolor" val="tx"/>
                    </a:ext>
                  </a:extLst>
                </a:hlinkClick>
              </a:rPr>
              <a:t>5. App cliente</a:t>
            </a:r>
            <a:endParaRPr lang="es-ES_tradnl" sz="2000" b="1" dirty="0">
              <a:solidFill>
                <a:srgbClr val="FA8700"/>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hlinkClick r:id="rId9" action="ppaction://hlinksldjump"/>
            <a:extLst>
              <a:ext uri="{FF2B5EF4-FFF2-40B4-BE49-F238E27FC236}">
                <a16:creationId xmlns:a16="http://schemas.microsoft.com/office/drawing/2014/main" id="{54CAF849-EBE3-124A-8DC5-D2CBB00CA0B9}"/>
              </a:ext>
            </a:extLst>
          </p:cNvPr>
          <p:cNvSpPr/>
          <p:nvPr/>
        </p:nvSpPr>
        <p:spPr>
          <a:xfrm>
            <a:off x="6917726" y="5220348"/>
            <a:ext cx="661353" cy="467751"/>
          </a:xfrm>
          <a:prstGeom prst="rect">
            <a:avLst/>
          </a:prstGeom>
          <a:solidFill>
            <a:srgbClr val="FA8700"/>
          </a:solidFill>
          <a:ln w="28575">
            <a:solidFill>
              <a:srgbClr val="FA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b="1" dirty="0">
                <a:solidFill>
                  <a:schemeClr val="bg1"/>
                </a:solidFill>
              </a:rPr>
              <a:t>45</a:t>
            </a:r>
          </a:p>
        </p:txBody>
      </p:sp>
      <p:sp>
        <p:nvSpPr>
          <p:cNvPr id="17" name="Rectangle 16">
            <a:extLst>
              <a:ext uri="{FF2B5EF4-FFF2-40B4-BE49-F238E27FC236}">
                <a16:creationId xmlns:a16="http://schemas.microsoft.com/office/drawing/2014/main" id="{E5016FFC-ADB2-DD4E-8F8A-A34D2A010FAE}"/>
              </a:ext>
            </a:extLst>
          </p:cNvPr>
          <p:cNvSpPr/>
          <p:nvPr/>
        </p:nvSpPr>
        <p:spPr>
          <a:xfrm>
            <a:off x="1076508" y="4742109"/>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rPr>
              <a:t>6. Intranet Comercializadoras</a:t>
            </a:r>
          </a:p>
        </p:txBody>
      </p:sp>
      <p:sp>
        <p:nvSpPr>
          <p:cNvPr id="18" name="Rectangle 17">
            <a:extLst>
              <a:ext uri="{FF2B5EF4-FFF2-40B4-BE49-F238E27FC236}">
                <a16:creationId xmlns:a16="http://schemas.microsoft.com/office/drawing/2014/main" id="{0971F2E0-FDF0-5442-A1D7-CFA5F1553E44}"/>
              </a:ext>
            </a:extLst>
          </p:cNvPr>
          <p:cNvSpPr/>
          <p:nvPr/>
        </p:nvSpPr>
        <p:spPr>
          <a:xfrm>
            <a:off x="1076508" y="5381721"/>
            <a:ext cx="5308544" cy="467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000" b="1" u="sng" dirty="0">
                <a:solidFill>
                  <a:srgbClr val="FA8700"/>
                </a:solidFill>
                <a:latin typeface="Verdana" panose="020B0604030504040204" pitchFamily="34" charset="0"/>
                <a:ea typeface="Verdana" panose="020B0604030504040204" pitchFamily="34" charset="0"/>
                <a:cs typeface="Verdana" panose="020B0604030504040204" pitchFamily="34" charset="0"/>
              </a:rPr>
              <a:t>7. Futuros Desarrollos</a:t>
            </a:r>
          </a:p>
        </p:txBody>
      </p:sp>
    </p:spTree>
    <p:extLst>
      <p:ext uri="{BB962C8B-B14F-4D97-AF65-F5344CB8AC3E}">
        <p14:creationId xmlns:p14="http://schemas.microsoft.com/office/powerpoint/2010/main" val="195063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F4235E-2760-5841-9224-CBE8407CBCAC}"/>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2.2.3.1. Nueva Oferta</a:t>
            </a:r>
          </a:p>
          <a:p>
            <a:pPr lvl="0" algn="r"/>
            <a:r>
              <a:rPr lang="es-ES" sz="2800" b="1" dirty="0">
                <a:latin typeface="Calibri" panose="020F0502020204030204" pitchFamily="34" charset="0"/>
                <a:ea typeface="Calibri" panose="020F0502020204030204" pitchFamily="34" charset="0"/>
                <a:cs typeface="Symbol" pitchFamily="2" charset="2"/>
              </a:rPr>
              <a:t>i. Datos tarifa luz/gas</a:t>
            </a:r>
          </a:p>
        </p:txBody>
      </p:sp>
      <p:pic>
        <p:nvPicPr>
          <p:cNvPr id="6" name="Picture 5">
            <a:extLst>
              <a:ext uri="{FF2B5EF4-FFF2-40B4-BE49-F238E27FC236}">
                <a16:creationId xmlns:a16="http://schemas.microsoft.com/office/drawing/2014/main" id="{E9458EDF-49AF-FA45-BA60-D2D3C0B13591}"/>
              </a:ext>
            </a:extLst>
          </p:cNvPr>
          <p:cNvPicPr>
            <a:picLocks noChangeAspect="1"/>
          </p:cNvPicPr>
          <p:nvPr/>
        </p:nvPicPr>
        <p:blipFill>
          <a:blip r:embed="rId2"/>
          <a:stretch>
            <a:fillRect/>
          </a:stretch>
        </p:blipFill>
        <p:spPr>
          <a:xfrm>
            <a:off x="107725" y="1866918"/>
            <a:ext cx="8716235" cy="4991082"/>
          </a:xfrm>
          <a:prstGeom prst="rect">
            <a:avLst/>
          </a:prstGeom>
        </p:spPr>
      </p:pic>
      <p:sp>
        <p:nvSpPr>
          <p:cNvPr id="5" name="Oval 4">
            <a:extLst>
              <a:ext uri="{FF2B5EF4-FFF2-40B4-BE49-F238E27FC236}">
                <a16:creationId xmlns:a16="http://schemas.microsoft.com/office/drawing/2014/main" id="{DB40CC11-964A-5E4C-8FDC-CF141FBF0379}"/>
              </a:ext>
            </a:extLst>
          </p:cNvPr>
          <p:cNvSpPr/>
          <p:nvPr/>
        </p:nvSpPr>
        <p:spPr>
          <a:xfrm>
            <a:off x="6096000" y="3118429"/>
            <a:ext cx="2304286"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7" name="Straight Arrow Connector 6">
            <a:extLst>
              <a:ext uri="{FF2B5EF4-FFF2-40B4-BE49-F238E27FC236}">
                <a16:creationId xmlns:a16="http://schemas.microsoft.com/office/drawing/2014/main" id="{781971AC-83F2-8B47-A9A9-BB194A0CAD2B}"/>
              </a:ext>
            </a:extLst>
          </p:cNvPr>
          <p:cNvCxnSpPr>
            <a:cxnSpLocks/>
            <a:stCxn id="5" idx="0"/>
            <a:endCxn id="8" idx="1"/>
          </p:cNvCxnSpPr>
          <p:nvPr/>
        </p:nvCxnSpPr>
        <p:spPr>
          <a:xfrm flipV="1">
            <a:off x="7248143" y="1288699"/>
            <a:ext cx="1539516" cy="182973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639553-B098-F64B-B25D-E8E9CC594443}"/>
              </a:ext>
            </a:extLst>
          </p:cNvPr>
          <p:cNvSpPr txBox="1"/>
          <p:nvPr/>
        </p:nvSpPr>
        <p:spPr>
          <a:xfrm>
            <a:off x="8787659" y="965533"/>
            <a:ext cx="3435626" cy="646331"/>
          </a:xfrm>
          <a:prstGeom prst="rect">
            <a:avLst/>
          </a:prstGeom>
          <a:noFill/>
        </p:spPr>
        <p:txBody>
          <a:bodyPr wrap="square" rtlCol="0">
            <a:spAutoFit/>
          </a:bodyPr>
          <a:lstStyle/>
          <a:p>
            <a:r>
              <a:rPr lang="en-ES" sz="1200" dirty="0"/>
              <a:t>Hablar con Coia o CYE y entender si realmente es importante incluir en los datos del cliente. CNAE *. ATR manual. </a:t>
            </a:r>
          </a:p>
        </p:txBody>
      </p:sp>
      <p:sp>
        <p:nvSpPr>
          <p:cNvPr id="9" name="TextBox 8">
            <a:extLst>
              <a:ext uri="{FF2B5EF4-FFF2-40B4-BE49-F238E27FC236}">
                <a16:creationId xmlns:a16="http://schemas.microsoft.com/office/drawing/2014/main" id="{9C6BBE6E-93A8-4844-BF55-CFFBCFDF300C}"/>
              </a:ext>
            </a:extLst>
          </p:cNvPr>
          <p:cNvSpPr txBox="1"/>
          <p:nvPr/>
        </p:nvSpPr>
        <p:spPr>
          <a:xfrm>
            <a:off x="0" y="-9790"/>
            <a:ext cx="8400286" cy="1015663"/>
          </a:xfrm>
          <a:prstGeom prst="rect">
            <a:avLst/>
          </a:prstGeom>
          <a:noFill/>
        </p:spPr>
        <p:txBody>
          <a:bodyPr wrap="square" rtlCol="0">
            <a:spAutoFit/>
          </a:bodyPr>
          <a:lstStyle/>
          <a:p>
            <a:r>
              <a:rPr lang="en-ES" sz="1200" dirty="0"/>
              <a:t>Los datos del cliente que no se comentan hay que rellenarlos por el comercial. </a:t>
            </a:r>
          </a:p>
          <a:p>
            <a:r>
              <a:rPr lang="en-ES" sz="1200" dirty="0"/>
              <a:t>Los datos comentados con un asterisco (*) se autorellenan de forma automatizada con la información del cliente que facilita la comercializadora.  Hay que automatizar la descarga de la información de consumo del cliente con los datos de la distribuidora, y nuestras bases de datos de precios de las comercializadoras. </a:t>
            </a:r>
          </a:p>
          <a:p>
            <a:r>
              <a:rPr lang="en-ES" sz="1200" dirty="0"/>
              <a:t>Al final del cuadro de texto incluir apartado de observaciones o comentarios. </a:t>
            </a:r>
          </a:p>
        </p:txBody>
      </p:sp>
      <p:sp>
        <p:nvSpPr>
          <p:cNvPr id="10" name="Oval 9">
            <a:extLst>
              <a:ext uri="{FF2B5EF4-FFF2-40B4-BE49-F238E27FC236}">
                <a16:creationId xmlns:a16="http://schemas.microsoft.com/office/drawing/2014/main" id="{36812830-226B-2246-B611-B29631416D72}"/>
              </a:ext>
            </a:extLst>
          </p:cNvPr>
          <p:cNvSpPr/>
          <p:nvPr/>
        </p:nvSpPr>
        <p:spPr>
          <a:xfrm>
            <a:off x="3912704" y="3465513"/>
            <a:ext cx="2304286"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1" name="Straight Arrow Connector 10">
            <a:extLst>
              <a:ext uri="{FF2B5EF4-FFF2-40B4-BE49-F238E27FC236}">
                <a16:creationId xmlns:a16="http://schemas.microsoft.com/office/drawing/2014/main" id="{C8D9611A-5C71-BB4D-A377-51370925E356}"/>
              </a:ext>
            </a:extLst>
          </p:cNvPr>
          <p:cNvCxnSpPr>
            <a:cxnSpLocks/>
          </p:cNvCxnSpPr>
          <p:nvPr/>
        </p:nvCxnSpPr>
        <p:spPr>
          <a:xfrm flipV="1">
            <a:off x="5549018" y="1749204"/>
            <a:ext cx="2290351" cy="173015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D978BF-A539-8C46-93B2-5712A90CCCA7}"/>
              </a:ext>
            </a:extLst>
          </p:cNvPr>
          <p:cNvSpPr txBox="1"/>
          <p:nvPr/>
        </p:nvSpPr>
        <p:spPr>
          <a:xfrm>
            <a:off x="7793940" y="1492827"/>
            <a:ext cx="314875" cy="369332"/>
          </a:xfrm>
          <a:prstGeom prst="rect">
            <a:avLst/>
          </a:prstGeom>
          <a:noFill/>
        </p:spPr>
        <p:txBody>
          <a:bodyPr wrap="square" rtlCol="0">
            <a:spAutoFit/>
          </a:bodyPr>
          <a:lstStyle/>
          <a:p>
            <a:r>
              <a:rPr lang="en-ES" dirty="0"/>
              <a:t>*</a:t>
            </a:r>
          </a:p>
        </p:txBody>
      </p:sp>
      <p:sp>
        <p:nvSpPr>
          <p:cNvPr id="14" name="Oval 13">
            <a:extLst>
              <a:ext uri="{FF2B5EF4-FFF2-40B4-BE49-F238E27FC236}">
                <a16:creationId xmlns:a16="http://schemas.microsoft.com/office/drawing/2014/main" id="{A9CA423B-D3F0-A949-AE66-71231C1D9A20}"/>
              </a:ext>
            </a:extLst>
          </p:cNvPr>
          <p:cNvSpPr/>
          <p:nvPr/>
        </p:nvSpPr>
        <p:spPr>
          <a:xfrm>
            <a:off x="1431233" y="4426298"/>
            <a:ext cx="2554357" cy="23080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5" name="Straight Arrow Connector 14">
            <a:extLst>
              <a:ext uri="{FF2B5EF4-FFF2-40B4-BE49-F238E27FC236}">
                <a16:creationId xmlns:a16="http://schemas.microsoft.com/office/drawing/2014/main" id="{14015A46-8975-A74D-ACFA-4DB88392695C}"/>
              </a:ext>
            </a:extLst>
          </p:cNvPr>
          <p:cNvCxnSpPr>
            <a:cxnSpLocks/>
          </p:cNvCxnSpPr>
          <p:nvPr/>
        </p:nvCxnSpPr>
        <p:spPr>
          <a:xfrm flipV="1">
            <a:off x="3985590" y="4524549"/>
            <a:ext cx="4980366" cy="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EDD3DB-1FD7-514D-B525-7DBF09FFCE14}"/>
              </a:ext>
            </a:extLst>
          </p:cNvPr>
          <p:cNvSpPr txBox="1"/>
          <p:nvPr/>
        </p:nvSpPr>
        <p:spPr>
          <a:xfrm>
            <a:off x="8965956" y="4135498"/>
            <a:ext cx="3118319" cy="1292662"/>
          </a:xfrm>
          <a:prstGeom prst="rect">
            <a:avLst/>
          </a:prstGeom>
          <a:noFill/>
        </p:spPr>
        <p:txBody>
          <a:bodyPr wrap="square" rtlCol="0">
            <a:spAutoFit/>
          </a:bodyPr>
          <a:lstStyle/>
          <a:p>
            <a:r>
              <a:rPr lang="en-ES" sz="1200" dirty="0"/>
              <a:t>Me gusta que la información se divida en 3 apartados: </a:t>
            </a:r>
          </a:p>
          <a:p>
            <a:pPr marL="285750" indent="-285750">
              <a:buFontTx/>
              <a:buChar char="-"/>
            </a:pPr>
            <a:r>
              <a:rPr lang="en-ES" sz="1200" dirty="0"/>
              <a:t>Datos tarifa luz </a:t>
            </a:r>
            <a:r>
              <a:rPr lang="en-ES" sz="1200" dirty="0">
                <a:sym typeface="Wingdings" pitchFamily="2" charset="2"/>
              </a:rPr>
              <a:t> 2.2.3.2.i</a:t>
            </a:r>
            <a:endParaRPr lang="en-ES" sz="1200" dirty="0"/>
          </a:p>
          <a:p>
            <a:pPr marL="285750" indent="-285750">
              <a:buFontTx/>
              <a:buChar char="-"/>
            </a:pPr>
            <a:r>
              <a:rPr lang="en-ES" sz="1200" dirty="0"/>
              <a:t>Direcciones cliente </a:t>
            </a:r>
            <a:r>
              <a:rPr lang="en-ES" sz="1200" dirty="0">
                <a:sym typeface="Wingdings" pitchFamily="2" charset="2"/>
              </a:rPr>
              <a:t> 2.2.3.2.ii</a:t>
            </a:r>
            <a:endParaRPr lang="en-ES" sz="1200" dirty="0"/>
          </a:p>
          <a:p>
            <a:pPr marL="285750" indent="-285750">
              <a:buFontTx/>
              <a:buChar char="-"/>
            </a:pPr>
            <a:r>
              <a:rPr lang="en-ES" sz="1200" dirty="0"/>
              <a:t>Datos Bancarios </a:t>
            </a:r>
            <a:r>
              <a:rPr lang="en-ES" sz="1200" dirty="0">
                <a:sym typeface="Wingdings" pitchFamily="2" charset="2"/>
              </a:rPr>
              <a:t> 2.2.3.2.iii</a:t>
            </a:r>
            <a:endParaRPr lang="en-ES" sz="1200" dirty="0"/>
          </a:p>
          <a:p>
            <a:endParaRPr lang="en-ES" dirty="0"/>
          </a:p>
        </p:txBody>
      </p:sp>
      <p:sp>
        <p:nvSpPr>
          <p:cNvPr id="18" name="Oval 17">
            <a:extLst>
              <a:ext uri="{FF2B5EF4-FFF2-40B4-BE49-F238E27FC236}">
                <a16:creationId xmlns:a16="http://schemas.microsoft.com/office/drawing/2014/main" id="{45219860-7197-F546-843E-BB10FDB6F84E}"/>
              </a:ext>
            </a:extLst>
          </p:cNvPr>
          <p:cNvSpPr/>
          <p:nvPr/>
        </p:nvSpPr>
        <p:spPr>
          <a:xfrm>
            <a:off x="7026244" y="4569486"/>
            <a:ext cx="627553" cy="443704"/>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9" name="Straight Arrow Connector 18">
            <a:extLst>
              <a:ext uri="{FF2B5EF4-FFF2-40B4-BE49-F238E27FC236}">
                <a16:creationId xmlns:a16="http://schemas.microsoft.com/office/drawing/2014/main" id="{109F4210-E8C0-9342-AC12-E051197EF205}"/>
              </a:ext>
            </a:extLst>
          </p:cNvPr>
          <p:cNvCxnSpPr>
            <a:cxnSpLocks/>
            <a:stCxn id="18" idx="6"/>
            <a:endCxn id="22" idx="1"/>
          </p:cNvCxnSpPr>
          <p:nvPr/>
        </p:nvCxnSpPr>
        <p:spPr>
          <a:xfrm>
            <a:off x="7653797" y="4791338"/>
            <a:ext cx="1350294" cy="1704385"/>
          </a:xfrm>
          <a:prstGeom prst="straightConnector1">
            <a:avLst/>
          </a:prstGeom>
          <a:ln w="25400">
            <a:solidFill>
              <a:schemeClr val="accent2">
                <a:alpha val="5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5DB9BC-3D11-394C-90F5-E970320092A5}"/>
              </a:ext>
            </a:extLst>
          </p:cNvPr>
          <p:cNvSpPr txBox="1"/>
          <p:nvPr/>
        </p:nvSpPr>
        <p:spPr>
          <a:xfrm>
            <a:off x="9004091" y="6264890"/>
            <a:ext cx="3118319" cy="461665"/>
          </a:xfrm>
          <a:prstGeom prst="rect">
            <a:avLst/>
          </a:prstGeom>
          <a:noFill/>
        </p:spPr>
        <p:txBody>
          <a:bodyPr wrap="square" rtlCol="0">
            <a:spAutoFit/>
          </a:bodyPr>
          <a:lstStyle/>
          <a:p>
            <a:r>
              <a:rPr lang="en-ES" sz="1200" dirty="0"/>
              <a:t>Borrar. los precios se elijen de forma automaticamente, al igual que el fee. </a:t>
            </a:r>
          </a:p>
        </p:txBody>
      </p:sp>
      <p:sp>
        <p:nvSpPr>
          <p:cNvPr id="23" name="Oval 22">
            <a:extLst>
              <a:ext uri="{FF2B5EF4-FFF2-40B4-BE49-F238E27FC236}">
                <a16:creationId xmlns:a16="http://schemas.microsoft.com/office/drawing/2014/main" id="{E722B08C-1AE0-5A41-8CC4-B1F82003BEAC}"/>
              </a:ext>
            </a:extLst>
          </p:cNvPr>
          <p:cNvSpPr/>
          <p:nvPr/>
        </p:nvSpPr>
        <p:spPr>
          <a:xfrm>
            <a:off x="1431232" y="5776060"/>
            <a:ext cx="7430863" cy="92517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4" name="Straight Arrow Connector 23">
            <a:extLst>
              <a:ext uri="{FF2B5EF4-FFF2-40B4-BE49-F238E27FC236}">
                <a16:creationId xmlns:a16="http://schemas.microsoft.com/office/drawing/2014/main" id="{9DE56E76-9050-884F-9B0E-5291B0B1239D}"/>
              </a:ext>
            </a:extLst>
          </p:cNvPr>
          <p:cNvCxnSpPr>
            <a:cxnSpLocks/>
            <a:endCxn id="22" idx="1"/>
          </p:cNvCxnSpPr>
          <p:nvPr/>
        </p:nvCxnSpPr>
        <p:spPr>
          <a:xfrm>
            <a:off x="8862095" y="6345543"/>
            <a:ext cx="141996" cy="15018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3909877-3364-F942-955F-4BBADAFF4DD0}"/>
              </a:ext>
            </a:extLst>
          </p:cNvPr>
          <p:cNvSpPr/>
          <p:nvPr/>
        </p:nvSpPr>
        <p:spPr>
          <a:xfrm>
            <a:off x="1395648" y="5582132"/>
            <a:ext cx="1774935" cy="33095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8" name="Straight Arrow Connector 27">
            <a:extLst>
              <a:ext uri="{FF2B5EF4-FFF2-40B4-BE49-F238E27FC236}">
                <a16:creationId xmlns:a16="http://schemas.microsoft.com/office/drawing/2014/main" id="{8B3892C9-0462-9548-B6E7-A8BFBA66E0AC}"/>
              </a:ext>
            </a:extLst>
          </p:cNvPr>
          <p:cNvCxnSpPr>
            <a:cxnSpLocks/>
            <a:stCxn id="27" idx="6"/>
            <a:endCxn id="22" idx="1"/>
          </p:cNvCxnSpPr>
          <p:nvPr/>
        </p:nvCxnSpPr>
        <p:spPr>
          <a:xfrm>
            <a:off x="3170583" y="5747611"/>
            <a:ext cx="5833508" cy="748112"/>
          </a:xfrm>
          <a:prstGeom prst="straightConnector1">
            <a:avLst/>
          </a:prstGeom>
          <a:ln w="25400">
            <a:solidFill>
              <a:schemeClr val="accent2">
                <a:alpha val="5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8F3C60D-B277-9B4E-9DAE-9082AE4D5DD9}"/>
              </a:ext>
            </a:extLst>
          </p:cNvPr>
          <p:cNvSpPr/>
          <p:nvPr/>
        </p:nvSpPr>
        <p:spPr>
          <a:xfrm>
            <a:off x="1299570" y="5114977"/>
            <a:ext cx="1774935" cy="45878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38" name="Straight Arrow Connector 37">
            <a:extLst>
              <a:ext uri="{FF2B5EF4-FFF2-40B4-BE49-F238E27FC236}">
                <a16:creationId xmlns:a16="http://schemas.microsoft.com/office/drawing/2014/main" id="{D02F6A33-0F47-2A4A-AB6C-E86F4370F6FF}"/>
              </a:ext>
            </a:extLst>
          </p:cNvPr>
          <p:cNvCxnSpPr>
            <a:cxnSpLocks/>
          </p:cNvCxnSpPr>
          <p:nvPr/>
        </p:nvCxnSpPr>
        <p:spPr>
          <a:xfrm>
            <a:off x="3080518" y="5351331"/>
            <a:ext cx="5885438" cy="154733"/>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0FCD9B-A5B5-C849-A111-7FB89702AA17}"/>
              </a:ext>
            </a:extLst>
          </p:cNvPr>
          <p:cNvSpPr txBox="1"/>
          <p:nvPr/>
        </p:nvSpPr>
        <p:spPr>
          <a:xfrm>
            <a:off x="9004091" y="5367564"/>
            <a:ext cx="2792896" cy="276999"/>
          </a:xfrm>
          <a:prstGeom prst="rect">
            <a:avLst/>
          </a:prstGeom>
          <a:noFill/>
        </p:spPr>
        <p:txBody>
          <a:bodyPr wrap="square" rtlCol="0">
            <a:spAutoFit/>
          </a:bodyPr>
          <a:lstStyle/>
          <a:p>
            <a:r>
              <a:rPr lang="en-ES" sz="1200" dirty="0"/>
              <a:t>*. Incluir P1, P2 hasta P6. </a:t>
            </a:r>
          </a:p>
        </p:txBody>
      </p:sp>
      <p:sp>
        <p:nvSpPr>
          <p:cNvPr id="41" name="Oval 40">
            <a:extLst>
              <a:ext uri="{FF2B5EF4-FFF2-40B4-BE49-F238E27FC236}">
                <a16:creationId xmlns:a16="http://schemas.microsoft.com/office/drawing/2014/main" id="{0B8950C6-F7CB-8040-BB1E-C41748D507A5}"/>
              </a:ext>
            </a:extLst>
          </p:cNvPr>
          <p:cNvSpPr/>
          <p:nvPr/>
        </p:nvSpPr>
        <p:spPr>
          <a:xfrm>
            <a:off x="1512831" y="4123231"/>
            <a:ext cx="3442685" cy="30306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2" name="Straight Arrow Connector 41">
            <a:extLst>
              <a:ext uri="{FF2B5EF4-FFF2-40B4-BE49-F238E27FC236}">
                <a16:creationId xmlns:a16="http://schemas.microsoft.com/office/drawing/2014/main" id="{040F8094-15DA-6B4C-AD94-4B1CA0758DE4}"/>
              </a:ext>
            </a:extLst>
          </p:cNvPr>
          <p:cNvCxnSpPr>
            <a:cxnSpLocks/>
            <a:stCxn id="41" idx="6"/>
            <a:endCxn id="8" idx="1"/>
          </p:cNvCxnSpPr>
          <p:nvPr/>
        </p:nvCxnSpPr>
        <p:spPr>
          <a:xfrm flipV="1">
            <a:off x="4955516" y="1288699"/>
            <a:ext cx="3832143" cy="298606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0BAAB07-5940-FE4C-9FF5-4FCEBE3E6BAE}"/>
              </a:ext>
            </a:extLst>
          </p:cNvPr>
          <p:cNvSpPr/>
          <p:nvPr/>
        </p:nvSpPr>
        <p:spPr>
          <a:xfrm>
            <a:off x="7653797" y="2784645"/>
            <a:ext cx="1105229"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6" name="Straight Arrow Connector 45">
            <a:extLst>
              <a:ext uri="{FF2B5EF4-FFF2-40B4-BE49-F238E27FC236}">
                <a16:creationId xmlns:a16="http://schemas.microsoft.com/office/drawing/2014/main" id="{960973C0-0CE0-4A46-82F7-15AF54AD7BD8}"/>
              </a:ext>
            </a:extLst>
          </p:cNvPr>
          <p:cNvCxnSpPr>
            <a:cxnSpLocks/>
          </p:cNvCxnSpPr>
          <p:nvPr/>
        </p:nvCxnSpPr>
        <p:spPr>
          <a:xfrm flipV="1">
            <a:off x="8759026" y="2921674"/>
            <a:ext cx="245065" cy="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147E8FD-7590-2546-A097-0E3A40EE85D0}"/>
              </a:ext>
            </a:extLst>
          </p:cNvPr>
          <p:cNvSpPr txBox="1"/>
          <p:nvPr/>
        </p:nvSpPr>
        <p:spPr>
          <a:xfrm>
            <a:off x="9004090" y="2722502"/>
            <a:ext cx="3118319" cy="461665"/>
          </a:xfrm>
          <a:prstGeom prst="rect">
            <a:avLst/>
          </a:prstGeom>
          <a:noFill/>
        </p:spPr>
        <p:txBody>
          <a:bodyPr wrap="square" rtlCol="0">
            <a:spAutoFit/>
          </a:bodyPr>
          <a:lstStyle/>
          <a:p>
            <a:r>
              <a:rPr lang="en-ES" sz="1200" dirty="0"/>
              <a:t>La información a rellenar cambia ligeramente al seleccionar gas</a:t>
            </a:r>
          </a:p>
        </p:txBody>
      </p:sp>
      <p:sp>
        <p:nvSpPr>
          <p:cNvPr id="52" name="TextBox 51">
            <a:extLst>
              <a:ext uri="{FF2B5EF4-FFF2-40B4-BE49-F238E27FC236}">
                <a16:creationId xmlns:a16="http://schemas.microsoft.com/office/drawing/2014/main" id="{73E5C4A4-97B3-2D42-8161-7C67333239C6}"/>
              </a:ext>
            </a:extLst>
          </p:cNvPr>
          <p:cNvSpPr txBox="1"/>
          <p:nvPr/>
        </p:nvSpPr>
        <p:spPr>
          <a:xfrm>
            <a:off x="90436" y="959045"/>
            <a:ext cx="3401455" cy="1046440"/>
          </a:xfrm>
          <a:prstGeom prst="rect">
            <a:avLst/>
          </a:prstGeom>
          <a:noFill/>
        </p:spPr>
        <p:txBody>
          <a:bodyPr wrap="square" rtlCol="0">
            <a:spAutoFit/>
          </a:bodyPr>
          <a:lstStyle/>
          <a:p>
            <a:r>
              <a:rPr lang="en-ES" sz="1000" dirty="0"/>
              <a:t>Información que falta por incluir:</a:t>
            </a:r>
          </a:p>
          <a:p>
            <a:pPr marL="171450" indent="-171450">
              <a:buFontTx/>
              <a:buChar char="-"/>
            </a:pPr>
            <a:r>
              <a:rPr lang="en-ES" sz="1000" dirty="0"/>
              <a:t>Antiguos precios del cliente</a:t>
            </a:r>
          </a:p>
          <a:p>
            <a:pPr marL="171450" indent="-171450">
              <a:buFontTx/>
              <a:buChar char="-"/>
            </a:pPr>
            <a:r>
              <a:rPr lang="en-ES" sz="1000" dirty="0"/>
              <a:t>En la parte sueprior, poder seleccionar multicups, y automaticamente, aquellos campos que no sean unicos se multiciplican por el numero que se marque en multicups. </a:t>
            </a:r>
          </a:p>
          <a:p>
            <a:endParaRPr lang="en-ES" sz="1200" dirty="0"/>
          </a:p>
        </p:txBody>
      </p:sp>
      <p:sp>
        <p:nvSpPr>
          <p:cNvPr id="53" name="Oval 52">
            <a:extLst>
              <a:ext uri="{FF2B5EF4-FFF2-40B4-BE49-F238E27FC236}">
                <a16:creationId xmlns:a16="http://schemas.microsoft.com/office/drawing/2014/main" id="{664673D4-B60B-2345-BD4E-9B983DC9224F}"/>
              </a:ext>
            </a:extLst>
          </p:cNvPr>
          <p:cNvSpPr/>
          <p:nvPr/>
        </p:nvSpPr>
        <p:spPr>
          <a:xfrm>
            <a:off x="7841841" y="2385123"/>
            <a:ext cx="1105229"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54" name="Straight Arrow Connector 53">
            <a:extLst>
              <a:ext uri="{FF2B5EF4-FFF2-40B4-BE49-F238E27FC236}">
                <a16:creationId xmlns:a16="http://schemas.microsoft.com/office/drawing/2014/main" id="{FDB73036-7F50-884E-A2FF-AEAF017EC32B}"/>
              </a:ext>
            </a:extLst>
          </p:cNvPr>
          <p:cNvCxnSpPr>
            <a:cxnSpLocks/>
            <a:stCxn id="53" idx="6"/>
            <a:endCxn id="55" idx="1"/>
          </p:cNvCxnSpPr>
          <p:nvPr/>
        </p:nvCxnSpPr>
        <p:spPr>
          <a:xfrm flipV="1">
            <a:off x="8947070" y="2273991"/>
            <a:ext cx="121955" cy="24816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237790-AB0F-1148-AA59-0B59A71511BE}"/>
              </a:ext>
            </a:extLst>
          </p:cNvPr>
          <p:cNvSpPr txBox="1"/>
          <p:nvPr/>
        </p:nvSpPr>
        <p:spPr>
          <a:xfrm>
            <a:off x="9069025" y="1858492"/>
            <a:ext cx="3118319" cy="830997"/>
          </a:xfrm>
          <a:prstGeom prst="rect">
            <a:avLst/>
          </a:prstGeom>
          <a:noFill/>
        </p:spPr>
        <p:txBody>
          <a:bodyPr wrap="square" rtlCol="0">
            <a:spAutoFit/>
          </a:bodyPr>
          <a:lstStyle/>
          <a:p>
            <a:r>
              <a:rPr lang="en-ES" sz="1200" dirty="0"/>
              <a:t>Al clickear ”crear” se genera la oferta, y se pasa al portal de ofertas.  No te deja continuar si faltan datos por rellenar.  Más info en el apartado 2.2.3.2.1.</a:t>
            </a:r>
          </a:p>
        </p:txBody>
      </p:sp>
      <p:sp>
        <p:nvSpPr>
          <p:cNvPr id="60" name="Oval 59">
            <a:extLst>
              <a:ext uri="{FF2B5EF4-FFF2-40B4-BE49-F238E27FC236}">
                <a16:creationId xmlns:a16="http://schemas.microsoft.com/office/drawing/2014/main" id="{2DD597E7-4C87-FF41-8241-0EE33D9B8768}"/>
              </a:ext>
            </a:extLst>
          </p:cNvPr>
          <p:cNvSpPr/>
          <p:nvPr/>
        </p:nvSpPr>
        <p:spPr>
          <a:xfrm>
            <a:off x="3912703" y="3124061"/>
            <a:ext cx="2183295"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61" name="Straight Arrow Connector 60">
            <a:extLst>
              <a:ext uri="{FF2B5EF4-FFF2-40B4-BE49-F238E27FC236}">
                <a16:creationId xmlns:a16="http://schemas.microsoft.com/office/drawing/2014/main" id="{95715DAC-56CB-0946-9FBA-7A0EFDB8A34F}"/>
              </a:ext>
            </a:extLst>
          </p:cNvPr>
          <p:cNvCxnSpPr>
            <a:cxnSpLocks/>
            <a:endCxn id="63" idx="2"/>
          </p:cNvCxnSpPr>
          <p:nvPr/>
        </p:nvCxnSpPr>
        <p:spPr>
          <a:xfrm flipV="1">
            <a:off x="5598103" y="1318354"/>
            <a:ext cx="2241266" cy="182401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971398-39F8-724B-BC9A-FF9EFD19105C}"/>
              </a:ext>
            </a:extLst>
          </p:cNvPr>
          <p:cNvSpPr txBox="1"/>
          <p:nvPr/>
        </p:nvSpPr>
        <p:spPr>
          <a:xfrm>
            <a:off x="6979397" y="856689"/>
            <a:ext cx="1719943" cy="461665"/>
          </a:xfrm>
          <a:prstGeom prst="rect">
            <a:avLst/>
          </a:prstGeom>
          <a:noFill/>
        </p:spPr>
        <p:txBody>
          <a:bodyPr wrap="square" rtlCol="0">
            <a:spAutoFit/>
          </a:bodyPr>
          <a:lstStyle/>
          <a:p>
            <a:r>
              <a:rPr lang="en-ES" sz="1200" dirty="0"/>
              <a:t>Borrar de aqui. Incluir en ”Direcciones solo”</a:t>
            </a:r>
          </a:p>
        </p:txBody>
      </p:sp>
      <p:sp>
        <p:nvSpPr>
          <p:cNvPr id="65" name="Oval 64">
            <a:extLst>
              <a:ext uri="{FF2B5EF4-FFF2-40B4-BE49-F238E27FC236}">
                <a16:creationId xmlns:a16="http://schemas.microsoft.com/office/drawing/2014/main" id="{90A44632-F985-DE41-8510-AB02DA2E4C5F}"/>
              </a:ext>
            </a:extLst>
          </p:cNvPr>
          <p:cNvSpPr/>
          <p:nvPr/>
        </p:nvSpPr>
        <p:spPr>
          <a:xfrm>
            <a:off x="3507050" y="3048725"/>
            <a:ext cx="396022" cy="45878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68" name="Straight Arrow Connector 67">
            <a:extLst>
              <a:ext uri="{FF2B5EF4-FFF2-40B4-BE49-F238E27FC236}">
                <a16:creationId xmlns:a16="http://schemas.microsoft.com/office/drawing/2014/main" id="{CF4659D3-F2B8-FE4D-9FDF-AAF458A09168}"/>
              </a:ext>
            </a:extLst>
          </p:cNvPr>
          <p:cNvCxnSpPr>
            <a:cxnSpLocks/>
            <a:stCxn id="65" idx="0"/>
            <a:endCxn id="70" idx="1"/>
          </p:cNvCxnSpPr>
          <p:nvPr/>
        </p:nvCxnSpPr>
        <p:spPr>
          <a:xfrm flipV="1">
            <a:off x="3705061" y="1257231"/>
            <a:ext cx="2318198" cy="179149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5A021E5-23DA-7346-B286-F079C96D63FE}"/>
              </a:ext>
            </a:extLst>
          </p:cNvPr>
          <p:cNvSpPr txBox="1"/>
          <p:nvPr/>
        </p:nvSpPr>
        <p:spPr>
          <a:xfrm>
            <a:off x="6023259" y="657066"/>
            <a:ext cx="969379" cy="1200329"/>
          </a:xfrm>
          <a:prstGeom prst="rect">
            <a:avLst/>
          </a:prstGeom>
          <a:noFill/>
        </p:spPr>
        <p:txBody>
          <a:bodyPr wrap="square" rtlCol="0">
            <a:spAutoFit/>
          </a:bodyPr>
          <a:lstStyle/>
          <a:p>
            <a:r>
              <a:rPr lang="en-ES" sz="1200" dirty="0"/>
              <a:t>Al introducir el CUPS y clickear la brujula se autorellena la info. </a:t>
            </a:r>
          </a:p>
        </p:txBody>
      </p:sp>
      <p:sp>
        <p:nvSpPr>
          <p:cNvPr id="72" name="Oval 71">
            <a:extLst>
              <a:ext uri="{FF2B5EF4-FFF2-40B4-BE49-F238E27FC236}">
                <a16:creationId xmlns:a16="http://schemas.microsoft.com/office/drawing/2014/main" id="{98E00F57-0302-A843-9AE9-3BBD7417D763}"/>
              </a:ext>
            </a:extLst>
          </p:cNvPr>
          <p:cNvSpPr/>
          <p:nvPr/>
        </p:nvSpPr>
        <p:spPr>
          <a:xfrm>
            <a:off x="1594043" y="3465513"/>
            <a:ext cx="2304286"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84" name="Straight Arrow Connector 83">
            <a:extLst>
              <a:ext uri="{FF2B5EF4-FFF2-40B4-BE49-F238E27FC236}">
                <a16:creationId xmlns:a16="http://schemas.microsoft.com/office/drawing/2014/main" id="{09B544DA-ED5E-BA4C-AC38-53EDD9C6FD37}"/>
              </a:ext>
            </a:extLst>
          </p:cNvPr>
          <p:cNvCxnSpPr>
            <a:cxnSpLocks/>
            <a:stCxn id="72" idx="0"/>
            <a:endCxn id="92" idx="2"/>
          </p:cNvCxnSpPr>
          <p:nvPr/>
        </p:nvCxnSpPr>
        <p:spPr>
          <a:xfrm flipV="1">
            <a:off x="2746186" y="1645464"/>
            <a:ext cx="2011390" cy="1820049"/>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727D749-3B4E-7F47-B4BE-6638768CAFA8}"/>
              </a:ext>
            </a:extLst>
          </p:cNvPr>
          <p:cNvSpPr txBox="1"/>
          <p:nvPr/>
        </p:nvSpPr>
        <p:spPr>
          <a:xfrm>
            <a:off x="3507470" y="999133"/>
            <a:ext cx="2500211" cy="646331"/>
          </a:xfrm>
          <a:prstGeom prst="rect">
            <a:avLst/>
          </a:prstGeom>
          <a:noFill/>
        </p:spPr>
        <p:txBody>
          <a:bodyPr wrap="square" rtlCol="0">
            <a:spAutoFit/>
          </a:bodyPr>
          <a:lstStyle/>
          <a:p>
            <a:r>
              <a:rPr lang="en-ES" sz="1200" dirty="0"/>
              <a:t>Incluir todas las distribuidoras de la intranet. Aunque debería auto rellenarse al meter el CUPS. </a:t>
            </a:r>
          </a:p>
        </p:txBody>
      </p:sp>
      <p:sp>
        <p:nvSpPr>
          <p:cNvPr id="97" name="Oval 96">
            <a:extLst>
              <a:ext uri="{FF2B5EF4-FFF2-40B4-BE49-F238E27FC236}">
                <a16:creationId xmlns:a16="http://schemas.microsoft.com/office/drawing/2014/main" id="{5DB84F13-E5E2-F245-8670-D780C0D21400}"/>
              </a:ext>
            </a:extLst>
          </p:cNvPr>
          <p:cNvSpPr/>
          <p:nvPr/>
        </p:nvSpPr>
        <p:spPr>
          <a:xfrm>
            <a:off x="6156414" y="3465969"/>
            <a:ext cx="2616112" cy="27405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98" name="Straight Arrow Connector 97">
            <a:extLst>
              <a:ext uri="{FF2B5EF4-FFF2-40B4-BE49-F238E27FC236}">
                <a16:creationId xmlns:a16="http://schemas.microsoft.com/office/drawing/2014/main" id="{A5F4B453-CA6A-F842-B00F-7F76C1CFC44A}"/>
              </a:ext>
            </a:extLst>
          </p:cNvPr>
          <p:cNvCxnSpPr>
            <a:cxnSpLocks/>
          </p:cNvCxnSpPr>
          <p:nvPr/>
        </p:nvCxnSpPr>
        <p:spPr>
          <a:xfrm flipV="1">
            <a:off x="8785926" y="3591014"/>
            <a:ext cx="245065" cy="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EAB3269-2AAE-EF42-9F12-82868379D4EB}"/>
              </a:ext>
            </a:extLst>
          </p:cNvPr>
          <p:cNvSpPr txBox="1"/>
          <p:nvPr/>
        </p:nvSpPr>
        <p:spPr>
          <a:xfrm>
            <a:off x="9017491" y="3360181"/>
            <a:ext cx="3118319" cy="461665"/>
          </a:xfrm>
          <a:prstGeom prst="rect">
            <a:avLst/>
          </a:prstGeom>
          <a:noFill/>
        </p:spPr>
        <p:txBody>
          <a:bodyPr wrap="square" rtlCol="0">
            <a:spAutoFit/>
          </a:bodyPr>
          <a:lstStyle/>
          <a:p>
            <a:r>
              <a:rPr lang="en-ES" sz="1200" dirty="0"/>
              <a:t>Se autorellena con la fecha de hoy, pero tiene la opción de poner otra fecha. </a:t>
            </a:r>
          </a:p>
        </p:txBody>
      </p:sp>
      <p:sp>
        <p:nvSpPr>
          <p:cNvPr id="58" name="Rectangle 57">
            <a:extLst>
              <a:ext uri="{FF2B5EF4-FFF2-40B4-BE49-F238E27FC236}">
                <a16:creationId xmlns:a16="http://schemas.microsoft.com/office/drawing/2014/main" id="{C1622EEC-A20C-044E-AFAD-74280135DE6E}"/>
              </a:ext>
            </a:extLst>
          </p:cNvPr>
          <p:cNvSpPr/>
          <p:nvPr/>
        </p:nvSpPr>
        <p:spPr>
          <a:xfrm>
            <a:off x="6983621" y="793389"/>
            <a:ext cx="1679862" cy="4904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Preguntar COIA por que lo tienen </a:t>
            </a:r>
            <a:r>
              <a:rPr lang="es-ES_tradnl" sz="1400" dirty="0" err="1">
                <a:solidFill>
                  <a:schemeClr val="tx1"/>
                </a:solidFill>
              </a:rPr>
              <a:t>ahi</a:t>
            </a:r>
            <a:endParaRPr lang="es-ES_tradnl" sz="1400" dirty="0">
              <a:solidFill>
                <a:schemeClr val="tx1"/>
              </a:solidFill>
            </a:endParaRPr>
          </a:p>
        </p:txBody>
      </p:sp>
      <p:sp>
        <p:nvSpPr>
          <p:cNvPr id="62" name="Rectangle 61">
            <a:extLst>
              <a:ext uri="{FF2B5EF4-FFF2-40B4-BE49-F238E27FC236}">
                <a16:creationId xmlns:a16="http://schemas.microsoft.com/office/drawing/2014/main" id="{AA388825-369A-A141-95E5-04901D027EB5}"/>
              </a:ext>
            </a:extLst>
          </p:cNvPr>
          <p:cNvSpPr/>
          <p:nvPr/>
        </p:nvSpPr>
        <p:spPr>
          <a:xfrm>
            <a:off x="222829" y="194312"/>
            <a:ext cx="3104090" cy="36869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dirty="0">
                <a:solidFill>
                  <a:schemeClr val="tx1"/>
                </a:solidFill>
              </a:rPr>
              <a:t>Valorar como vamos a meter clientes con precios indexados:</a:t>
            </a:r>
          </a:p>
          <a:p>
            <a:pPr marL="171450" indent="-171450">
              <a:buFontTx/>
              <a:buChar char="-"/>
            </a:pPr>
            <a:r>
              <a:rPr lang="es-ES_tradnl" sz="1000" dirty="0" err="1">
                <a:solidFill>
                  <a:schemeClr val="tx1"/>
                </a:solidFill>
              </a:rPr>
              <a:t>iNDEXADOS</a:t>
            </a:r>
            <a:r>
              <a:rPr lang="es-ES_tradnl" sz="1000" dirty="0">
                <a:solidFill>
                  <a:schemeClr val="tx1"/>
                </a:solidFill>
              </a:rPr>
              <a:t> NORMALES</a:t>
            </a:r>
          </a:p>
          <a:p>
            <a:pPr marL="171450" indent="-171450">
              <a:buFontTx/>
              <a:buChar char="-"/>
            </a:pPr>
            <a:r>
              <a:rPr lang="es-ES_tradnl" sz="1000" dirty="0">
                <a:solidFill>
                  <a:schemeClr val="tx1"/>
                </a:solidFill>
              </a:rPr>
              <a:t>INDEXADOS ALTA TENSIÍON (TANTO PARA EL COMERCIAL, COMO LOS PRECIOS DE LA COMERCIALIZADORA </a:t>
            </a:r>
            <a:r>
              <a:rPr lang="es-ES_tradnl" sz="1000" dirty="0">
                <a:solidFill>
                  <a:schemeClr val="tx1"/>
                </a:solidFill>
                <a:sym typeface="Wingdings" pitchFamily="2" charset="2"/>
              </a:rPr>
              <a:t> HABRÁ QUE METER CURVAS DE CONSUMO)</a:t>
            </a:r>
          </a:p>
          <a:p>
            <a:pPr marL="171450" indent="-171450">
              <a:buFontTx/>
              <a:buChar char="-"/>
            </a:pPr>
            <a:endParaRPr lang="es-ES_tradnl" sz="1000" dirty="0">
              <a:solidFill>
                <a:schemeClr val="tx1"/>
              </a:solidFill>
              <a:sym typeface="Wingdings" pitchFamily="2" charset="2"/>
            </a:endParaRPr>
          </a:p>
          <a:p>
            <a:r>
              <a:rPr lang="es-ES_tradnl" sz="1000" dirty="0">
                <a:solidFill>
                  <a:schemeClr val="tx1"/>
                </a:solidFill>
                <a:sym typeface="Wingdings" pitchFamily="2" charset="2"/>
              </a:rPr>
              <a:t>Valorar como meter un </a:t>
            </a:r>
            <a:r>
              <a:rPr lang="es-ES_tradnl" sz="1000" dirty="0" err="1">
                <a:solidFill>
                  <a:schemeClr val="tx1"/>
                </a:solidFill>
                <a:sym typeface="Wingdings" pitchFamily="2" charset="2"/>
              </a:rPr>
              <a:t>multicups</a:t>
            </a:r>
            <a:r>
              <a:rPr lang="es-ES_tradnl" sz="1000" dirty="0">
                <a:solidFill>
                  <a:schemeClr val="tx1"/>
                </a:solidFill>
                <a:sym typeface="Wingdings" pitchFamily="2" charset="2"/>
              </a:rPr>
              <a:t> Tendrá que ser una pestaña nueva entera (QUITAR EL TEMA DE MULTICUPS DEL PARRAFO SUPERIOR IZQUIERDO)</a:t>
            </a:r>
          </a:p>
          <a:p>
            <a:endParaRPr lang="es-ES_tradnl" sz="1000" dirty="0">
              <a:solidFill>
                <a:schemeClr val="tx1"/>
              </a:solidFill>
              <a:sym typeface="Wingdings" pitchFamily="2" charset="2"/>
            </a:endParaRPr>
          </a:p>
          <a:p>
            <a:r>
              <a:rPr lang="es-ES_tradnl" sz="1000" dirty="0">
                <a:solidFill>
                  <a:schemeClr val="tx1"/>
                </a:solidFill>
                <a:sym typeface="Wingdings" pitchFamily="2" charset="2"/>
              </a:rPr>
              <a:t>La parte inferior hay que cambiarla entera. Deben de ser datos de </a:t>
            </a:r>
            <a:r>
              <a:rPr lang="es-ES_tradnl" sz="1000" dirty="0" err="1">
                <a:solidFill>
                  <a:schemeClr val="tx1"/>
                </a:solidFill>
                <a:sym typeface="Wingdings" pitchFamily="2" charset="2"/>
              </a:rPr>
              <a:t>prcios</a:t>
            </a:r>
            <a:r>
              <a:rPr lang="es-ES_tradnl" sz="1000" dirty="0">
                <a:solidFill>
                  <a:schemeClr val="tx1"/>
                </a:solidFill>
                <a:sym typeface="Wingdings" pitchFamily="2" charset="2"/>
              </a:rPr>
              <a:t> actuales, por lo que quitamos </a:t>
            </a:r>
            <a:r>
              <a:rPr lang="es-ES_tradnl" sz="1000" dirty="0" err="1">
                <a:solidFill>
                  <a:schemeClr val="tx1"/>
                </a:solidFill>
                <a:sym typeface="Wingdings" pitchFamily="2" charset="2"/>
              </a:rPr>
              <a:t>fee</a:t>
            </a:r>
            <a:r>
              <a:rPr lang="es-ES_tradnl" sz="1000" dirty="0">
                <a:solidFill>
                  <a:schemeClr val="tx1"/>
                </a:solidFill>
                <a:sym typeface="Wingdings" pitchFamily="2" charset="2"/>
              </a:rPr>
              <a:t> y no eligen precios, sino que </a:t>
            </a:r>
            <a:r>
              <a:rPr lang="es-ES_tradnl" sz="1000" dirty="0" err="1">
                <a:solidFill>
                  <a:schemeClr val="tx1"/>
                </a:solidFill>
                <a:sym typeface="Wingdings" pitchFamily="2" charset="2"/>
              </a:rPr>
              <a:t>ponene</a:t>
            </a:r>
            <a:r>
              <a:rPr lang="es-ES_tradnl" sz="1000" dirty="0">
                <a:solidFill>
                  <a:schemeClr val="tx1"/>
                </a:solidFill>
                <a:sym typeface="Wingdings" pitchFamily="2" charset="2"/>
              </a:rPr>
              <a:t> precios de energía y potencia actuales</a:t>
            </a:r>
            <a:endParaRPr lang="es-ES_tradnl" sz="1000" dirty="0">
              <a:solidFill>
                <a:schemeClr val="tx1"/>
              </a:solidFill>
            </a:endParaRPr>
          </a:p>
        </p:txBody>
      </p:sp>
      <p:sp>
        <p:nvSpPr>
          <p:cNvPr id="64" name="Rectangle 63">
            <a:extLst>
              <a:ext uri="{FF2B5EF4-FFF2-40B4-BE49-F238E27FC236}">
                <a16:creationId xmlns:a16="http://schemas.microsoft.com/office/drawing/2014/main" id="{6EA123F4-763C-C541-A555-30E3BB615D91}"/>
              </a:ext>
            </a:extLst>
          </p:cNvPr>
          <p:cNvSpPr/>
          <p:nvPr/>
        </p:nvSpPr>
        <p:spPr>
          <a:xfrm>
            <a:off x="9333456" y="1077300"/>
            <a:ext cx="1679862" cy="4904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Preguntar COIA por que lo tienen </a:t>
            </a:r>
            <a:r>
              <a:rPr lang="es-ES_tradnl" sz="1400" dirty="0" err="1">
                <a:solidFill>
                  <a:schemeClr val="tx1"/>
                </a:solidFill>
              </a:rPr>
              <a:t>ahi</a:t>
            </a:r>
            <a:endParaRPr lang="es-ES_tradnl" sz="1400" dirty="0">
              <a:solidFill>
                <a:schemeClr val="tx1"/>
              </a:solidFill>
            </a:endParaRPr>
          </a:p>
        </p:txBody>
      </p:sp>
      <p:sp>
        <p:nvSpPr>
          <p:cNvPr id="66" name="TextBox 65">
            <a:extLst>
              <a:ext uri="{FF2B5EF4-FFF2-40B4-BE49-F238E27FC236}">
                <a16:creationId xmlns:a16="http://schemas.microsoft.com/office/drawing/2014/main" id="{BF4BF1D6-C184-0947-9439-5CA1A28B00A2}"/>
              </a:ext>
            </a:extLst>
          </p:cNvPr>
          <p:cNvSpPr txBox="1"/>
          <p:nvPr/>
        </p:nvSpPr>
        <p:spPr>
          <a:xfrm>
            <a:off x="9005514" y="5711438"/>
            <a:ext cx="3118319" cy="276999"/>
          </a:xfrm>
          <a:prstGeom prst="rect">
            <a:avLst/>
          </a:prstGeom>
          <a:noFill/>
        </p:spPr>
        <p:txBody>
          <a:bodyPr wrap="square" rtlCol="0">
            <a:spAutoFit/>
          </a:bodyPr>
          <a:lstStyle/>
          <a:p>
            <a:r>
              <a:rPr lang="en-ES" sz="1200" dirty="0"/>
              <a:t>Cambiar nombre a “Garantías de origen”</a:t>
            </a:r>
          </a:p>
        </p:txBody>
      </p:sp>
      <p:cxnSp>
        <p:nvCxnSpPr>
          <p:cNvPr id="67" name="Straight Arrow Connector 66">
            <a:extLst>
              <a:ext uri="{FF2B5EF4-FFF2-40B4-BE49-F238E27FC236}">
                <a16:creationId xmlns:a16="http://schemas.microsoft.com/office/drawing/2014/main" id="{F986372E-3684-4644-97E4-0A4FD0FD9BFE}"/>
              </a:ext>
            </a:extLst>
          </p:cNvPr>
          <p:cNvCxnSpPr>
            <a:cxnSpLocks/>
            <a:endCxn id="66" idx="1"/>
          </p:cNvCxnSpPr>
          <p:nvPr/>
        </p:nvCxnSpPr>
        <p:spPr>
          <a:xfrm>
            <a:off x="6740759" y="4872697"/>
            <a:ext cx="2264755" cy="977241"/>
          </a:xfrm>
          <a:prstGeom prst="straightConnector1">
            <a:avLst/>
          </a:prstGeom>
          <a:ln w="25400">
            <a:solidFill>
              <a:schemeClr val="accent2">
                <a:alpha val="5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7DDFE09-D996-F649-9C17-230CCB1F224F}"/>
              </a:ext>
            </a:extLst>
          </p:cNvPr>
          <p:cNvSpPr/>
          <p:nvPr/>
        </p:nvSpPr>
        <p:spPr>
          <a:xfrm>
            <a:off x="6216990" y="4626918"/>
            <a:ext cx="585046" cy="508892"/>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71" name="Oval 70">
            <a:extLst>
              <a:ext uri="{FF2B5EF4-FFF2-40B4-BE49-F238E27FC236}">
                <a16:creationId xmlns:a16="http://schemas.microsoft.com/office/drawing/2014/main" id="{0DA31E6A-AA7D-C04E-83E6-BC31FEF1CBB8}"/>
              </a:ext>
            </a:extLst>
          </p:cNvPr>
          <p:cNvSpPr/>
          <p:nvPr/>
        </p:nvSpPr>
        <p:spPr>
          <a:xfrm>
            <a:off x="1512832" y="3788657"/>
            <a:ext cx="4704158" cy="287245"/>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73" name="Straight Arrow Connector 72">
            <a:extLst>
              <a:ext uri="{FF2B5EF4-FFF2-40B4-BE49-F238E27FC236}">
                <a16:creationId xmlns:a16="http://schemas.microsoft.com/office/drawing/2014/main" id="{14F07EF1-E96D-DB4B-8162-1238AFD5EE49}"/>
              </a:ext>
            </a:extLst>
          </p:cNvPr>
          <p:cNvCxnSpPr>
            <a:cxnSpLocks/>
            <a:stCxn id="71" idx="2"/>
          </p:cNvCxnSpPr>
          <p:nvPr/>
        </p:nvCxnSpPr>
        <p:spPr>
          <a:xfrm flipH="1">
            <a:off x="661070" y="3932280"/>
            <a:ext cx="851762" cy="143528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A9F4AA1-94DA-1044-BAB9-4B9C1A3BA732}"/>
              </a:ext>
            </a:extLst>
          </p:cNvPr>
          <p:cNvSpPr txBox="1"/>
          <p:nvPr/>
        </p:nvSpPr>
        <p:spPr>
          <a:xfrm>
            <a:off x="37748" y="5415670"/>
            <a:ext cx="1213353" cy="1200329"/>
          </a:xfrm>
          <a:prstGeom prst="rect">
            <a:avLst/>
          </a:prstGeom>
          <a:solidFill>
            <a:schemeClr val="bg1"/>
          </a:solidFill>
        </p:spPr>
        <p:txBody>
          <a:bodyPr wrap="square" rtlCol="0">
            <a:spAutoFit/>
          </a:bodyPr>
          <a:lstStyle/>
          <a:p>
            <a:r>
              <a:rPr lang="en-ES" sz="1200" dirty="0"/>
              <a:t>Borrar apartado “fecha inicio”. Cambiar nombre de “Fin contrato” a “Fin contrato actual”</a:t>
            </a:r>
          </a:p>
        </p:txBody>
      </p:sp>
    </p:spTree>
    <p:extLst>
      <p:ext uri="{BB962C8B-B14F-4D97-AF65-F5344CB8AC3E}">
        <p14:creationId xmlns:p14="http://schemas.microsoft.com/office/powerpoint/2010/main" val="273244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B8C8BD-64E7-BF4C-AC9C-DD19371093D7}"/>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2.2.3.1. Nueva Oferta</a:t>
            </a:r>
          </a:p>
          <a:p>
            <a:pPr lvl="0" algn="r"/>
            <a:r>
              <a:rPr lang="es-ES" sz="2800" b="1" dirty="0">
                <a:latin typeface="Calibri" panose="020F0502020204030204" pitchFamily="34" charset="0"/>
                <a:ea typeface="Calibri" panose="020F0502020204030204" pitchFamily="34" charset="0"/>
                <a:cs typeface="Symbol" pitchFamily="2" charset="2"/>
              </a:rPr>
              <a:t>ii. Direcciones</a:t>
            </a:r>
          </a:p>
        </p:txBody>
      </p:sp>
      <p:pic>
        <p:nvPicPr>
          <p:cNvPr id="8" name="Picture 7">
            <a:extLst>
              <a:ext uri="{FF2B5EF4-FFF2-40B4-BE49-F238E27FC236}">
                <a16:creationId xmlns:a16="http://schemas.microsoft.com/office/drawing/2014/main" id="{49E56D68-B7B1-AA47-9DA7-6435F8ED7EC4}"/>
              </a:ext>
            </a:extLst>
          </p:cNvPr>
          <p:cNvPicPr>
            <a:picLocks noChangeAspect="1"/>
          </p:cNvPicPr>
          <p:nvPr/>
        </p:nvPicPr>
        <p:blipFill>
          <a:blip r:embed="rId2"/>
          <a:stretch>
            <a:fillRect/>
          </a:stretch>
        </p:blipFill>
        <p:spPr>
          <a:xfrm>
            <a:off x="9564" y="1769988"/>
            <a:ext cx="8930266" cy="5076431"/>
          </a:xfrm>
          <a:prstGeom prst="rect">
            <a:avLst/>
          </a:prstGeom>
        </p:spPr>
      </p:pic>
      <p:sp>
        <p:nvSpPr>
          <p:cNvPr id="9" name="Oval 8">
            <a:extLst>
              <a:ext uri="{FF2B5EF4-FFF2-40B4-BE49-F238E27FC236}">
                <a16:creationId xmlns:a16="http://schemas.microsoft.com/office/drawing/2014/main" id="{D7F7BE76-5C0D-F048-AAC3-FF03FAAF2A84}"/>
              </a:ext>
            </a:extLst>
          </p:cNvPr>
          <p:cNvSpPr/>
          <p:nvPr/>
        </p:nvSpPr>
        <p:spPr>
          <a:xfrm>
            <a:off x="1251857" y="2044059"/>
            <a:ext cx="2743200" cy="24194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0" name="Straight Arrow Connector 9">
            <a:extLst>
              <a:ext uri="{FF2B5EF4-FFF2-40B4-BE49-F238E27FC236}">
                <a16:creationId xmlns:a16="http://schemas.microsoft.com/office/drawing/2014/main" id="{E167DA4E-44A7-D245-ACB5-9FCF3EBB0544}"/>
              </a:ext>
            </a:extLst>
          </p:cNvPr>
          <p:cNvCxnSpPr>
            <a:cxnSpLocks/>
            <a:stCxn id="9" idx="2"/>
          </p:cNvCxnSpPr>
          <p:nvPr/>
        </p:nvCxnSpPr>
        <p:spPr>
          <a:xfrm flipV="1">
            <a:off x="1251857" y="727546"/>
            <a:ext cx="0" cy="143748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42A74D-B74D-C544-9C40-ADA4FCCE96F4}"/>
              </a:ext>
            </a:extLst>
          </p:cNvPr>
          <p:cNvSpPr txBox="1"/>
          <p:nvPr/>
        </p:nvSpPr>
        <p:spPr>
          <a:xfrm>
            <a:off x="63833" y="81213"/>
            <a:ext cx="3298371" cy="646331"/>
          </a:xfrm>
          <a:prstGeom prst="rect">
            <a:avLst/>
          </a:prstGeom>
          <a:noFill/>
        </p:spPr>
        <p:txBody>
          <a:bodyPr wrap="square" rtlCol="0">
            <a:spAutoFit/>
          </a:bodyPr>
          <a:lstStyle/>
          <a:p>
            <a:r>
              <a:rPr lang="en-ES" sz="1200" dirty="0"/>
              <a:t>Al seleccionar Direcciones se abre un nuevo cuadro de texto. Cambiar el nombre ”Direcciones” a “Datos cliente”</a:t>
            </a:r>
          </a:p>
        </p:txBody>
      </p:sp>
      <p:sp>
        <p:nvSpPr>
          <p:cNvPr id="16" name="Oval 15">
            <a:extLst>
              <a:ext uri="{FF2B5EF4-FFF2-40B4-BE49-F238E27FC236}">
                <a16:creationId xmlns:a16="http://schemas.microsoft.com/office/drawing/2014/main" id="{FEAFC13B-A37F-8441-81B0-BDDE92E7D235}"/>
              </a:ext>
            </a:extLst>
          </p:cNvPr>
          <p:cNvSpPr/>
          <p:nvPr/>
        </p:nvSpPr>
        <p:spPr>
          <a:xfrm>
            <a:off x="968833" y="2286000"/>
            <a:ext cx="3145967" cy="26249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7" name="Oval 16">
            <a:extLst>
              <a:ext uri="{FF2B5EF4-FFF2-40B4-BE49-F238E27FC236}">
                <a16:creationId xmlns:a16="http://schemas.microsoft.com/office/drawing/2014/main" id="{FE4F1FDB-AC5D-A14E-AEE1-78D69F16C18F}"/>
              </a:ext>
            </a:extLst>
          </p:cNvPr>
          <p:cNvSpPr/>
          <p:nvPr/>
        </p:nvSpPr>
        <p:spPr>
          <a:xfrm>
            <a:off x="968833" y="5814767"/>
            <a:ext cx="3026224" cy="26249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8" name="Straight Arrow Connector 17">
            <a:extLst>
              <a:ext uri="{FF2B5EF4-FFF2-40B4-BE49-F238E27FC236}">
                <a16:creationId xmlns:a16="http://schemas.microsoft.com/office/drawing/2014/main" id="{E4F91177-EABA-6F4F-ABD5-C4F4ACE11B1E}"/>
              </a:ext>
            </a:extLst>
          </p:cNvPr>
          <p:cNvCxnSpPr>
            <a:cxnSpLocks/>
          </p:cNvCxnSpPr>
          <p:nvPr/>
        </p:nvCxnSpPr>
        <p:spPr>
          <a:xfrm flipV="1">
            <a:off x="957682" y="1567259"/>
            <a:ext cx="0" cy="437875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4798F25-7C5B-104D-925D-DF475CA4FE53}"/>
              </a:ext>
            </a:extLst>
          </p:cNvPr>
          <p:cNvSpPr txBox="1"/>
          <p:nvPr/>
        </p:nvSpPr>
        <p:spPr>
          <a:xfrm>
            <a:off x="194462" y="1130878"/>
            <a:ext cx="1177138" cy="461665"/>
          </a:xfrm>
          <a:prstGeom prst="rect">
            <a:avLst/>
          </a:prstGeom>
          <a:noFill/>
        </p:spPr>
        <p:txBody>
          <a:bodyPr wrap="square" rtlCol="0">
            <a:spAutoFit/>
          </a:bodyPr>
          <a:lstStyle/>
          <a:p>
            <a:r>
              <a:rPr lang="en-ES" sz="1200" dirty="0"/>
              <a:t>Me gustan los subtitulos así. </a:t>
            </a:r>
          </a:p>
        </p:txBody>
      </p:sp>
      <p:sp>
        <p:nvSpPr>
          <p:cNvPr id="22" name="Oval 21">
            <a:extLst>
              <a:ext uri="{FF2B5EF4-FFF2-40B4-BE49-F238E27FC236}">
                <a16:creationId xmlns:a16="http://schemas.microsoft.com/office/drawing/2014/main" id="{EFB7834D-82E3-DF43-AAF9-ED4210A7BD69}"/>
              </a:ext>
            </a:extLst>
          </p:cNvPr>
          <p:cNvSpPr/>
          <p:nvPr/>
        </p:nvSpPr>
        <p:spPr>
          <a:xfrm>
            <a:off x="1360713" y="2675429"/>
            <a:ext cx="1643738" cy="26249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3" name="Straight Arrow Connector 22">
            <a:extLst>
              <a:ext uri="{FF2B5EF4-FFF2-40B4-BE49-F238E27FC236}">
                <a16:creationId xmlns:a16="http://schemas.microsoft.com/office/drawing/2014/main" id="{2D528CA9-93B1-B844-9C3C-8B56452EA796}"/>
              </a:ext>
            </a:extLst>
          </p:cNvPr>
          <p:cNvCxnSpPr>
            <a:cxnSpLocks/>
          </p:cNvCxnSpPr>
          <p:nvPr/>
        </p:nvCxnSpPr>
        <p:spPr>
          <a:xfrm flipV="1">
            <a:off x="2198914" y="1592543"/>
            <a:ext cx="0" cy="108288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FD22D4-D620-5A4B-9539-CDA11FDA2326}"/>
              </a:ext>
            </a:extLst>
          </p:cNvPr>
          <p:cNvSpPr txBox="1"/>
          <p:nvPr/>
        </p:nvSpPr>
        <p:spPr>
          <a:xfrm>
            <a:off x="1654623" y="792146"/>
            <a:ext cx="2797631" cy="830997"/>
          </a:xfrm>
          <a:prstGeom prst="rect">
            <a:avLst/>
          </a:prstGeom>
          <a:noFill/>
        </p:spPr>
        <p:txBody>
          <a:bodyPr wrap="square" rtlCol="0">
            <a:spAutoFit/>
          </a:bodyPr>
          <a:lstStyle/>
          <a:p>
            <a:r>
              <a:rPr lang="en-ES" sz="1200" dirty="0"/>
              <a:t>Hay que distinguir entre empresa y particular. Al seleccionar empresa, lo único que cambia es que solo sale el nombre, y apellido 1 y 2 se borran. </a:t>
            </a:r>
          </a:p>
        </p:txBody>
      </p:sp>
      <p:cxnSp>
        <p:nvCxnSpPr>
          <p:cNvPr id="27" name="Straight Arrow Connector 26">
            <a:extLst>
              <a:ext uri="{FF2B5EF4-FFF2-40B4-BE49-F238E27FC236}">
                <a16:creationId xmlns:a16="http://schemas.microsoft.com/office/drawing/2014/main" id="{6A1AD658-CDDD-D04A-8AAA-0B39712447D9}"/>
              </a:ext>
            </a:extLst>
          </p:cNvPr>
          <p:cNvCxnSpPr>
            <a:cxnSpLocks/>
            <a:stCxn id="25" idx="0"/>
            <a:endCxn id="31" idx="1"/>
          </p:cNvCxnSpPr>
          <p:nvPr/>
        </p:nvCxnSpPr>
        <p:spPr>
          <a:xfrm flipV="1">
            <a:off x="3053439" y="436476"/>
            <a:ext cx="900900" cy="35567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7FFD5A-5B82-BA43-8DC8-DCA5F879D814}"/>
              </a:ext>
            </a:extLst>
          </p:cNvPr>
          <p:cNvSpPr txBox="1"/>
          <p:nvPr/>
        </p:nvSpPr>
        <p:spPr>
          <a:xfrm>
            <a:off x="3954339" y="113310"/>
            <a:ext cx="4224410" cy="646331"/>
          </a:xfrm>
          <a:prstGeom prst="rect">
            <a:avLst/>
          </a:prstGeom>
          <a:noFill/>
        </p:spPr>
        <p:txBody>
          <a:bodyPr wrap="square" rtlCol="0">
            <a:spAutoFit/>
          </a:bodyPr>
          <a:lstStyle/>
          <a:p>
            <a:r>
              <a:rPr lang="en-ES" sz="1200" dirty="0"/>
              <a:t>Nos gustaría añadir que al seleccionar empresa Apellido 1 se convierta en una celda de categorías de empresas. Scroll down y elegir la que mejor encaje. </a:t>
            </a:r>
          </a:p>
        </p:txBody>
      </p:sp>
      <p:sp>
        <p:nvSpPr>
          <p:cNvPr id="37" name="Oval 36">
            <a:extLst>
              <a:ext uri="{FF2B5EF4-FFF2-40B4-BE49-F238E27FC236}">
                <a16:creationId xmlns:a16="http://schemas.microsoft.com/office/drawing/2014/main" id="{C5BCB58B-74CC-984B-97DC-4C188278C3D1}"/>
              </a:ext>
            </a:extLst>
          </p:cNvPr>
          <p:cNvSpPr/>
          <p:nvPr/>
        </p:nvSpPr>
        <p:spPr>
          <a:xfrm>
            <a:off x="5021519" y="3021140"/>
            <a:ext cx="192731" cy="371348"/>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38" name="Straight Arrow Connector 37">
            <a:extLst>
              <a:ext uri="{FF2B5EF4-FFF2-40B4-BE49-F238E27FC236}">
                <a16:creationId xmlns:a16="http://schemas.microsoft.com/office/drawing/2014/main" id="{EB620F03-F971-A946-A2B5-FF57E2685E67}"/>
              </a:ext>
            </a:extLst>
          </p:cNvPr>
          <p:cNvCxnSpPr>
            <a:cxnSpLocks/>
          </p:cNvCxnSpPr>
          <p:nvPr/>
        </p:nvCxnSpPr>
        <p:spPr>
          <a:xfrm flipV="1">
            <a:off x="5114140" y="1567259"/>
            <a:ext cx="0" cy="145388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20E147C-A6DF-634D-A82F-9BDF0245917D}"/>
              </a:ext>
            </a:extLst>
          </p:cNvPr>
          <p:cNvSpPr txBox="1"/>
          <p:nvPr/>
        </p:nvSpPr>
        <p:spPr>
          <a:xfrm>
            <a:off x="4465133" y="941649"/>
            <a:ext cx="2610577" cy="646331"/>
          </a:xfrm>
          <a:prstGeom prst="rect">
            <a:avLst/>
          </a:prstGeom>
          <a:noFill/>
        </p:spPr>
        <p:txBody>
          <a:bodyPr wrap="square" rtlCol="0">
            <a:spAutoFit/>
          </a:bodyPr>
          <a:lstStyle/>
          <a:p>
            <a:r>
              <a:rPr lang="en-ES" sz="1200" dirty="0"/>
              <a:t>Todos los campos que sean obligatorios de rellenar incluir la linea en el lateral. Me gusta el color. </a:t>
            </a:r>
          </a:p>
        </p:txBody>
      </p:sp>
      <p:sp>
        <p:nvSpPr>
          <p:cNvPr id="41" name="Oval 40">
            <a:extLst>
              <a:ext uri="{FF2B5EF4-FFF2-40B4-BE49-F238E27FC236}">
                <a16:creationId xmlns:a16="http://schemas.microsoft.com/office/drawing/2014/main" id="{6F1444E2-EFD1-D948-B29C-CB86B806032A}"/>
              </a:ext>
            </a:extLst>
          </p:cNvPr>
          <p:cNvSpPr/>
          <p:nvPr/>
        </p:nvSpPr>
        <p:spPr>
          <a:xfrm>
            <a:off x="63833" y="3646750"/>
            <a:ext cx="8775345" cy="438075"/>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2" name="Straight Arrow Connector 41">
            <a:extLst>
              <a:ext uri="{FF2B5EF4-FFF2-40B4-BE49-F238E27FC236}">
                <a16:creationId xmlns:a16="http://schemas.microsoft.com/office/drawing/2014/main" id="{2F193474-F88C-8D49-8071-B3999E495AF7}"/>
              </a:ext>
            </a:extLst>
          </p:cNvPr>
          <p:cNvCxnSpPr>
            <a:cxnSpLocks/>
            <a:endCxn id="48" idx="1"/>
          </p:cNvCxnSpPr>
          <p:nvPr/>
        </p:nvCxnSpPr>
        <p:spPr>
          <a:xfrm flipV="1">
            <a:off x="8839178" y="1645241"/>
            <a:ext cx="604164" cy="2191108"/>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17AF7B6-4D6D-5B49-ADF2-A4F365555144}"/>
              </a:ext>
            </a:extLst>
          </p:cNvPr>
          <p:cNvSpPr/>
          <p:nvPr/>
        </p:nvSpPr>
        <p:spPr>
          <a:xfrm>
            <a:off x="6464596" y="3243543"/>
            <a:ext cx="2053807" cy="438075"/>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5" name="Straight Arrow Connector 44">
            <a:extLst>
              <a:ext uri="{FF2B5EF4-FFF2-40B4-BE49-F238E27FC236}">
                <a16:creationId xmlns:a16="http://schemas.microsoft.com/office/drawing/2014/main" id="{C6A0A8F7-BE61-3B42-8817-BF26CA2436B7}"/>
              </a:ext>
            </a:extLst>
          </p:cNvPr>
          <p:cNvCxnSpPr>
            <a:cxnSpLocks/>
            <a:endCxn id="48" idx="1"/>
          </p:cNvCxnSpPr>
          <p:nvPr/>
        </p:nvCxnSpPr>
        <p:spPr>
          <a:xfrm flipV="1">
            <a:off x="8512595" y="1645241"/>
            <a:ext cx="930747" cy="181734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8F0B865-CEBF-C646-BE32-BBBB2BE89BFE}"/>
              </a:ext>
            </a:extLst>
          </p:cNvPr>
          <p:cNvSpPr txBox="1"/>
          <p:nvPr/>
        </p:nvSpPr>
        <p:spPr>
          <a:xfrm>
            <a:off x="9443342" y="1322075"/>
            <a:ext cx="2610571" cy="646331"/>
          </a:xfrm>
          <a:prstGeom prst="rect">
            <a:avLst/>
          </a:prstGeom>
          <a:noFill/>
        </p:spPr>
        <p:txBody>
          <a:bodyPr wrap="square" rtlCol="0">
            <a:spAutoFit/>
          </a:bodyPr>
          <a:lstStyle/>
          <a:p>
            <a:r>
              <a:rPr lang="en-ES" sz="1200" dirty="0"/>
              <a:t>Borrar. Estos datos me parecen inecesarios, ya que lo incluimos todo en dirección. </a:t>
            </a:r>
          </a:p>
        </p:txBody>
      </p:sp>
      <p:sp>
        <p:nvSpPr>
          <p:cNvPr id="51" name="Oval 50">
            <a:extLst>
              <a:ext uri="{FF2B5EF4-FFF2-40B4-BE49-F238E27FC236}">
                <a16:creationId xmlns:a16="http://schemas.microsoft.com/office/drawing/2014/main" id="{86AD5A3B-E7AB-9A45-822B-65464406DD20}"/>
              </a:ext>
            </a:extLst>
          </p:cNvPr>
          <p:cNvSpPr/>
          <p:nvPr/>
        </p:nvSpPr>
        <p:spPr>
          <a:xfrm>
            <a:off x="6616996" y="4401334"/>
            <a:ext cx="2053807" cy="48146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52" name="Straight Arrow Connector 51">
            <a:extLst>
              <a:ext uri="{FF2B5EF4-FFF2-40B4-BE49-F238E27FC236}">
                <a16:creationId xmlns:a16="http://schemas.microsoft.com/office/drawing/2014/main" id="{D61C5CC1-C8C7-A949-B086-26AD4960C3EB}"/>
              </a:ext>
            </a:extLst>
          </p:cNvPr>
          <p:cNvCxnSpPr>
            <a:cxnSpLocks/>
            <a:endCxn id="54" idx="1"/>
          </p:cNvCxnSpPr>
          <p:nvPr/>
        </p:nvCxnSpPr>
        <p:spPr>
          <a:xfrm flipV="1">
            <a:off x="8675886" y="2357202"/>
            <a:ext cx="811613" cy="229302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3DEECD-1663-A246-A7FB-9A3930F6F81F}"/>
              </a:ext>
            </a:extLst>
          </p:cNvPr>
          <p:cNvSpPr txBox="1"/>
          <p:nvPr/>
        </p:nvSpPr>
        <p:spPr>
          <a:xfrm>
            <a:off x="9487499" y="2218702"/>
            <a:ext cx="2610571" cy="276999"/>
          </a:xfrm>
          <a:prstGeom prst="rect">
            <a:avLst/>
          </a:prstGeom>
          <a:noFill/>
        </p:spPr>
        <p:txBody>
          <a:bodyPr wrap="square" rtlCol="0">
            <a:spAutoFit/>
          </a:bodyPr>
          <a:lstStyle/>
          <a:p>
            <a:r>
              <a:rPr lang="en-ES" sz="1200" dirty="0"/>
              <a:t>Quitar fax</a:t>
            </a:r>
          </a:p>
        </p:txBody>
      </p:sp>
      <p:sp>
        <p:nvSpPr>
          <p:cNvPr id="56" name="Oval 55">
            <a:extLst>
              <a:ext uri="{FF2B5EF4-FFF2-40B4-BE49-F238E27FC236}">
                <a16:creationId xmlns:a16="http://schemas.microsoft.com/office/drawing/2014/main" id="{A4975118-00D3-354C-9D92-EF8AA05532D3}"/>
              </a:ext>
            </a:extLst>
          </p:cNvPr>
          <p:cNvSpPr/>
          <p:nvPr/>
        </p:nvSpPr>
        <p:spPr>
          <a:xfrm>
            <a:off x="1172010" y="5475514"/>
            <a:ext cx="2053807" cy="33925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57" name="Straight Arrow Connector 56">
            <a:extLst>
              <a:ext uri="{FF2B5EF4-FFF2-40B4-BE49-F238E27FC236}">
                <a16:creationId xmlns:a16="http://schemas.microsoft.com/office/drawing/2014/main" id="{B6DF8617-FCE0-6943-85C9-17E2D4D3D55F}"/>
              </a:ext>
            </a:extLst>
          </p:cNvPr>
          <p:cNvCxnSpPr>
            <a:cxnSpLocks/>
          </p:cNvCxnSpPr>
          <p:nvPr/>
        </p:nvCxnSpPr>
        <p:spPr>
          <a:xfrm>
            <a:off x="3236707" y="5651958"/>
            <a:ext cx="5907293" cy="42530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92077FF-EEC4-0046-96DF-33E9B6BB8C0B}"/>
              </a:ext>
            </a:extLst>
          </p:cNvPr>
          <p:cNvSpPr txBox="1"/>
          <p:nvPr/>
        </p:nvSpPr>
        <p:spPr>
          <a:xfrm>
            <a:off x="9285514" y="5946012"/>
            <a:ext cx="2768399" cy="830997"/>
          </a:xfrm>
          <a:prstGeom prst="rect">
            <a:avLst/>
          </a:prstGeom>
          <a:noFill/>
        </p:spPr>
        <p:txBody>
          <a:bodyPr wrap="square" rtlCol="0">
            <a:spAutoFit/>
          </a:bodyPr>
          <a:lstStyle/>
          <a:p>
            <a:r>
              <a:rPr lang="en-ES" sz="1200" dirty="0"/>
              <a:t>Este boton me parece esencial ya que replica la información que ya se ha rellenado anteriormente en las celdas que coinciden. </a:t>
            </a:r>
          </a:p>
        </p:txBody>
      </p:sp>
      <p:sp>
        <p:nvSpPr>
          <p:cNvPr id="62" name="TextBox 61">
            <a:extLst>
              <a:ext uri="{FF2B5EF4-FFF2-40B4-BE49-F238E27FC236}">
                <a16:creationId xmlns:a16="http://schemas.microsoft.com/office/drawing/2014/main" id="{5C4001B0-31B9-AD47-B982-AEDDCFB368CF}"/>
              </a:ext>
            </a:extLst>
          </p:cNvPr>
          <p:cNvSpPr txBox="1"/>
          <p:nvPr/>
        </p:nvSpPr>
        <p:spPr>
          <a:xfrm>
            <a:off x="9285514" y="5095551"/>
            <a:ext cx="2569029" cy="646331"/>
          </a:xfrm>
          <a:prstGeom prst="rect">
            <a:avLst/>
          </a:prstGeom>
          <a:noFill/>
        </p:spPr>
        <p:txBody>
          <a:bodyPr wrap="square" rtlCol="0">
            <a:spAutoFit/>
          </a:bodyPr>
          <a:lstStyle/>
          <a:p>
            <a:r>
              <a:rPr lang="en-ES" sz="1200" dirty="0"/>
              <a:t>Incluir todos los tipos de vías que salen en la intranet. Opción de autorrelleno. </a:t>
            </a:r>
          </a:p>
        </p:txBody>
      </p:sp>
      <p:sp>
        <p:nvSpPr>
          <p:cNvPr id="63" name="Oval 62">
            <a:extLst>
              <a:ext uri="{FF2B5EF4-FFF2-40B4-BE49-F238E27FC236}">
                <a16:creationId xmlns:a16="http://schemas.microsoft.com/office/drawing/2014/main" id="{87429F8E-F715-7444-A5D5-5908A81E5715}"/>
              </a:ext>
            </a:extLst>
          </p:cNvPr>
          <p:cNvSpPr/>
          <p:nvPr/>
        </p:nvSpPr>
        <p:spPr>
          <a:xfrm>
            <a:off x="1514912" y="3190277"/>
            <a:ext cx="2053807" cy="56636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65" name="Elbow Connector 64">
            <a:extLst>
              <a:ext uri="{FF2B5EF4-FFF2-40B4-BE49-F238E27FC236}">
                <a16:creationId xmlns:a16="http://schemas.microsoft.com/office/drawing/2014/main" id="{6169373F-BB95-9646-AABF-E0FE55F0CE67}"/>
              </a:ext>
            </a:extLst>
          </p:cNvPr>
          <p:cNvCxnSpPr>
            <a:stCxn id="63" idx="4"/>
            <a:endCxn id="62" idx="1"/>
          </p:cNvCxnSpPr>
          <p:nvPr/>
        </p:nvCxnSpPr>
        <p:spPr>
          <a:xfrm rot="16200000" flipH="1">
            <a:off x="5082625" y="1215828"/>
            <a:ext cx="1662080" cy="6743698"/>
          </a:xfrm>
          <a:prstGeom prst="bentConnector2">
            <a:avLst/>
          </a:prstGeom>
          <a:ln w="3175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966CB126-CCF0-6A49-95FF-2EC9EF5910CB}"/>
              </a:ext>
            </a:extLst>
          </p:cNvPr>
          <p:cNvSpPr/>
          <p:nvPr/>
        </p:nvSpPr>
        <p:spPr>
          <a:xfrm>
            <a:off x="783031" y="4766984"/>
            <a:ext cx="7882282" cy="52375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71" name="Straight Arrow Connector 70">
            <a:extLst>
              <a:ext uri="{FF2B5EF4-FFF2-40B4-BE49-F238E27FC236}">
                <a16:creationId xmlns:a16="http://schemas.microsoft.com/office/drawing/2014/main" id="{5436E646-4741-0842-81CE-0124BD22180F}"/>
              </a:ext>
            </a:extLst>
          </p:cNvPr>
          <p:cNvCxnSpPr>
            <a:cxnSpLocks/>
          </p:cNvCxnSpPr>
          <p:nvPr/>
        </p:nvCxnSpPr>
        <p:spPr>
          <a:xfrm flipV="1">
            <a:off x="8657169" y="3392488"/>
            <a:ext cx="857639" cy="167725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980307E-A4E5-024F-A0E0-90AAA64A23A4}"/>
              </a:ext>
            </a:extLst>
          </p:cNvPr>
          <p:cNvSpPr txBox="1"/>
          <p:nvPr/>
        </p:nvSpPr>
        <p:spPr>
          <a:xfrm>
            <a:off x="9602372" y="2880191"/>
            <a:ext cx="2042838" cy="1015663"/>
          </a:xfrm>
          <a:prstGeom prst="rect">
            <a:avLst/>
          </a:prstGeom>
          <a:noFill/>
        </p:spPr>
        <p:txBody>
          <a:bodyPr wrap="square" rtlCol="0">
            <a:spAutoFit/>
          </a:bodyPr>
          <a:lstStyle/>
          <a:p>
            <a:r>
              <a:rPr lang="en-ES" sz="1200" dirty="0"/>
              <a:t>El campo de observaciones se quita de ahi, y se me mete al final de la página por si hay comentarios que añadir sobre el cliente. </a:t>
            </a:r>
          </a:p>
        </p:txBody>
      </p:sp>
    </p:spTree>
    <p:extLst>
      <p:ext uri="{BB962C8B-B14F-4D97-AF65-F5344CB8AC3E}">
        <p14:creationId xmlns:p14="http://schemas.microsoft.com/office/powerpoint/2010/main" val="415985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C390F2-43E1-E541-852B-6234525A07F8}"/>
              </a:ext>
            </a:extLst>
          </p:cNvPr>
          <p:cNvPicPr>
            <a:picLocks noGrp="1" noChangeAspect="1"/>
          </p:cNvPicPr>
          <p:nvPr>
            <p:ph idx="1"/>
          </p:nvPr>
        </p:nvPicPr>
        <p:blipFill>
          <a:blip r:embed="rId2"/>
          <a:stretch>
            <a:fillRect/>
          </a:stretch>
        </p:blipFill>
        <p:spPr>
          <a:xfrm>
            <a:off x="0" y="1366109"/>
            <a:ext cx="8439462" cy="5488143"/>
          </a:xfrm>
        </p:spPr>
      </p:pic>
      <p:sp>
        <p:nvSpPr>
          <p:cNvPr id="8" name="Title 1">
            <a:extLst>
              <a:ext uri="{FF2B5EF4-FFF2-40B4-BE49-F238E27FC236}">
                <a16:creationId xmlns:a16="http://schemas.microsoft.com/office/drawing/2014/main" id="{66FC095C-755C-A74A-A96B-E87E6F1F5FE2}"/>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s-ES" sz="2800" b="1" dirty="0">
                <a:latin typeface="Calibri" panose="020F0502020204030204" pitchFamily="34" charset="0"/>
                <a:ea typeface="Calibri" panose="020F0502020204030204" pitchFamily="34" charset="0"/>
                <a:cs typeface="Symbol" pitchFamily="2" charset="2"/>
              </a:rPr>
              <a:t>2.2.3.1. Nueva Oferta</a:t>
            </a:r>
          </a:p>
          <a:p>
            <a:pPr lvl="0" algn="r"/>
            <a:r>
              <a:rPr lang="es-ES" sz="2800" b="1" dirty="0">
                <a:latin typeface="Calibri" panose="020F0502020204030204" pitchFamily="34" charset="0"/>
                <a:ea typeface="Calibri" panose="020F0502020204030204" pitchFamily="34" charset="0"/>
                <a:cs typeface="Symbol" pitchFamily="2" charset="2"/>
              </a:rPr>
              <a:t>ii. Direcciones</a:t>
            </a:r>
          </a:p>
        </p:txBody>
      </p:sp>
      <p:sp>
        <p:nvSpPr>
          <p:cNvPr id="9" name="Oval 8">
            <a:extLst>
              <a:ext uri="{FF2B5EF4-FFF2-40B4-BE49-F238E27FC236}">
                <a16:creationId xmlns:a16="http://schemas.microsoft.com/office/drawing/2014/main" id="{A7602984-E833-934B-94B0-83EB2738ECBB}"/>
              </a:ext>
            </a:extLst>
          </p:cNvPr>
          <p:cNvSpPr/>
          <p:nvPr/>
        </p:nvSpPr>
        <p:spPr>
          <a:xfrm>
            <a:off x="185055" y="3764001"/>
            <a:ext cx="2427515" cy="60117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0" name="Straight Arrow Connector 9">
            <a:extLst>
              <a:ext uri="{FF2B5EF4-FFF2-40B4-BE49-F238E27FC236}">
                <a16:creationId xmlns:a16="http://schemas.microsoft.com/office/drawing/2014/main" id="{19884BF0-591B-414E-98E5-91CA7D92C296}"/>
              </a:ext>
            </a:extLst>
          </p:cNvPr>
          <p:cNvCxnSpPr>
            <a:cxnSpLocks/>
            <a:endCxn id="17" idx="1"/>
          </p:cNvCxnSpPr>
          <p:nvPr/>
        </p:nvCxnSpPr>
        <p:spPr>
          <a:xfrm>
            <a:off x="2612570" y="4064587"/>
            <a:ext cx="6391522" cy="45593"/>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2B2E89-D774-1D46-B775-ECDB0A922056}"/>
              </a:ext>
            </a:extLst>
          </p:cNvPr>
          <p:cNvSpPr txBox="1"/>
          <p:nvPr/>
        </p:nvSpPr>
        <p:spPr>
          <a:xfrm>
            <a:off x="9004092" y="3787014"/>
            <a:ext cx="3102431" cy="646331"/>
          </a:xfrm>
          <a:prstGeom prst="rect">
            <a:avLst/>
          </a:prstGeom>
          <a:noFill/>
        </p:spPr>
        <p:txBody>
          <a:bodyPr wrap="square" rtlCol="0">
            <a:spAutoFit/>
          </a:bodyPr>
          <a:lstStyle/>
          <a:p>
            <a:r>
              <a:rPr lang="en-ES" sz="1200" dirty="0"/>
              <a:t>¿Queremos incluir la opción de contacto en otros idiomas? Yo creo que si.  Español e ingles por lo menos. </a:t>
            </a:r>
          </a:p>
        </p:txBody>
      </p:sp>
      <p:sp>
        <p:nvSpPr>
          <p:cNvPr id="18" name="Oval 17">
            <a:extLst>
              <a:ext uri="{FF2B5EF4-FFF2-40B4-BE49-F238E27FC236}">
                <a16:creationId xmlns:a16="http://schemas.microsoft.com/office/drawing/2014/main" id="{1470443C-6D35-CC43-BD35-249E68E32DC9}"/>
              </a:ext>
            </a:extLst>
          </p:cNvPr>
          <p:cNvSpPr/>
          <p:nvPr/>
        </p:nvSpPr>
        <p:spPr>
          <a:xfrm>
            <a:off x="100864" y="2420843"/>
            <a:ext cx="1635405" cy="40140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9" name="Straight Arrow Connector 18">
            <a:extLst>
              <a:ext uri="{FF2B5EF4-FFF2-40B4-BE49-F238E27FC236}">
                <a16:creationId xmlns:a16="http://schemas.microsoft.com/office/drawing/2014/main" id="{1E1025A7-A55E-134D-9EE4-A1F7764994A4}"/>
              </a:ext>
            </a:extLst>
          </p:cNvPr>
          <p:cNvCxnSpPr>
            <a:cxnSpLocks/>
            <a:stCxn id="18" idx="6"/>
          </p:cNvCxnSpPr>
          <p:nvPr/>
        </p:nvCxnSpPr>
        <p:spPr>
          <a:xfrm flipV="1">
            <a:off x="1736269" y="2617606"/>
            <a:ext cx="7267823" cy="394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6C4443D-9C4E-2C45-A6C2-6902C635EFE4}"/>
              </a:ext>
            </a:extLst>
          </p:cNvPr>
          <p:cNvSpPr txBox="1"/>
          <p:nvPr/>
        </p:nvSpPr>
        <p:spPr>
          <a:xfrm>
            <a:off x="9004092" y="2386773"/>
            <a:ext cx="2947475" cy="461665"/>
          </a:xfrm>
          <a:prstGeom prst="rect">
            <a:avLst/>
          </a:prstGeom>
          <a:noFill/>
        </p:spPr>
        <p:txBody>
          <a:bodyPr wrap="square" rtlCol="0">
            <a:spAutoFit/>
          </a:bodyPr>
          <a:lstStyle/>
          <a:p>
            <a:r>
              <a:rPr lang="en-ES" sz="1200" dirty="0"/>
              <a:t>Autorellenar.  Tienen el nombre del anterior cuadro de texto. Dejar de esa manera. </a:t>
            </a:r>
          </a:p>
        </p:txBody>
      </p:sp>
      <p:sp>
        <p:nvSpPr>
          <p:cNvPr id="40" name="Oval 39">
            <a:extLst>
              <a:ext uri="{FF2B5EF4-FFF2-40B4-BE49-F238E27FC236}">
                <a16:creationId xmlns:a16="http://schemas.microsoft.com/office/drawing/2014/main" id="{928015DF-8FFC-3348-B1D2-BE05A4EAF1CE}"/>
              </a:ext>
            </a:extLst>
          </p:cNvPr>
          <p:cNvSpPr/>
          <p:nvPr/>
        </p:nvSpPr>
        <p:spPr>
          <a:xfrm>
            <a:off x="4049760" y="4924920"/>
            <a:ext cx="4191415" cy="62829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1" name="Straight Arrow Connector 40">
            <a:extLst>
              <a:ext uri="{FF2B5EF4-FFF2-40B4-BE49-F238E27FC236}">
                <a16:creationId xmlns:a16="http://schemas.microsoft.com/office/drawing/2014/main" id="{3A755A18-E727-C04C-878E-72ECE7BF05D7}"/>
              </a:ext>
            </a:extLst>
          </p:cNvPr>
          <p:cNvCxnSpPr>
            <a:cxnSpLocks/>
          </p:cNvCxnSpPr>
          <p:nvPr/>
        </p:nvCxnSpPr>
        <p:spPr>
          <a:xfrm>
            <a:off x="8261933" y="5223985"/>
            <a:ext cx="742159"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14F418-09B4-F342-BCA8-B83DB16E3757}"/>
              </a:ext>
            </a:extLst>
          </p:cNvPr>
          <p:cNvSpPr txBox="1"/>
          <p:nvPr/>
        </p:nvSpPr>
        <p:spPr>
          <a:xfrm>
            <a:off x="9004091" y="5085485"/>
            <a:ext cx="3102431" cy="276999"/>
          </a:xfrm>
          <a:prstGeom prst="rect">
            <a:avLst/>
          </a:prstGeom>
          <a:noFill/>
        </p:spPr>
        <p:txBody>
          <a:bodyPr wrap="square" rtlCol="0">
            <a:spAutoFit/>
          </a:bodyPr>
          <a:lstStyle/>
          <a:p>
            <a:r>
              <a:rPr lang="en-ES" sz="1200" dirty="0"/>
              <a:t>Se autorellena al introducir el codigo postal. </a:t>
            </a:r>
          </a:p>
        </p:txBody>
      </p:sp>
    </p:spTree>
    <p:extLst>
      <p:ext uri="{BB962C8B-B14F-4D97-AF65-F5344CB8AC3E}">
        <p14:creationId xmlns:p14="http://schemas.microsoft.com/office/powerpoint/2010/main" val="80667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587F3B-4B81-2142-927A-510A1BFCDC9F}"/>
              </a:ext>
            </a:extLst>
          </p:cNvPr>
          <p:cNvPicPr>
            <a:picLocks noChangeAspect="1"/>
          </p:cNvPicPr>
          <p:nvPr/>
        </p:nvPicPr>
        <p:blipFill>
          <a:blip r:embed="rId2"/>
          <a:stretch>
            <a:fillRect/>
          </a:stretch>
        </p:blipFill>
        <p:spPr>
          <a:xfrm>
            <a:off x="1" y="1688240"/>
            <a:ext cx="8784236" cy="5169759"/>
          </a:xfrm>
          <a:prstGeom prst="rect">
            <a:avLst/>
          </a:prstGeom>
        </p:spPr>
      </p:pic>
      <p:sp>
        <p:nvSpPr>
          <p:cNvPr id="5" name="Title 1">
            <a:extLst>
              <a:ext uri="{FF2B5EF4-FFF2-40B4-BE49-F238E27FC236}">
                <a16:creationId xmlns:a16="http://schemas.microsoft.com/office/drawing/2014/main" id="{EDA536A9-5269-4E42-A674-568DBCC6DDF0}"/>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2.2.3.1. Nueva Oferta</a:t>
            </a:r>
          </a:p>
          <a:p>
            <a:r>
              <a:rPr lang="es-ES" dirty="0"/>
              <a:t>ii. Direcciones</a:t>
            </a:r>
          </a:p>
        </p:txBody>
      </p:sp>
      <p:sp>
        <p:nvSpPr>
          <p:cNvPr id="7" name="Oval 6">
            <a:extLst>
              <a:ext uri="{FF2B5EF4-FFF2-40B4-BE49-F238E27FC236}">
                <a16:creationId xmlns:a16="http://schemas.microsoft.com/office/drawing/2014/main" id="{06DE5DE1-FF3C-7647-8D80-57107EB35F27}"/>
              </a:ext>
            </a:extLst>
          </p:cNvPr>
          <p:cNvSpPr/>
          <p:nvPr/>
        </p:nvSpPr>
        <p:spPr>
          <a:xfrm>
            <a:off x="3275495" y="6256829"/>
            <a:ext cx="2427515" cy="60117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8" name="Oval 7">
            <a:extLst>
              <a:ext uri="{FF2B5EF4-FFF2-40B4-BE49-F238E27FC236}">
                <a16:creationId xmlns:a16="http://schemas.microsoft.com/office/drawing/2014/main" id="{143D7D56-F137-ED43-B676-6752CE3D356B}"/>
              </a:ext>
            </a:extLst>
          </p:cNvPr>
          <p:cNvSpPr/>
          <p:nvPr/>
        </p:nvSpPr>
        <p:spPr>
          <a:xfrm>
            <a:off x="0" y="6256829"/>
            <a:ext cx="3275495" cy="60117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0" name="Elbow Connector 9">
            <a:extLst>
              <a:ext uri="{FF2B5EF4-FFF2-40B4-BE49-F238E27FC236}">
                <a16:creationId xmlns:a16="http://schemas.microsoft.com/office/drawing/2014/main" id="{EE60AE87-9368-9744-AF80-224EAC709DC7}"/>
              </a:ext>
            </a:extLst>
          </p:cNvPr>
          <p:cNvCxnSpPr>
            <a:cxnSpLocks/>
            <a:stCxn id="8" idx="0"/>
            <a:endCxn id="12" idx="1"/>
          </p:cNvCxnSpPr>
          <p:nvPr/>
        </p:nvCxnSpPr>
        <p:spPr>
          <a:xfrm rot="5400000" flipH="1" flipV="1">
            <a:off x="4329065" y="1581802"/>
            <a:ext cx="1983710" cy="7366344"/>
          </a:xfrm>
          <a:prstGeom prst="bentConnector2">
            <a:avLst/>
          </a:prstGeom>
          <a:ln w="34925">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F9DFC6-4CE1-D241-B356-E01CE48E1211}"/>
              </a:ext>
            </a:extLst>
          </p:cNvPr>
          <p:cNvSpPr txBox="1"/>
          <p:nvPr/>
        </p:nvSpPr>
        <p:spPr>
          <a:xfrm>
            <a:off x="9051403" y="6418914"/>
            <a:ext cx="2847373" cy="276999"/>
          </a:xfrm>
          <a:prstGeom prst="rect">
            <a:avLst/>
          </a:prstGeom>
          <a:noFill/>
        </p:spPr>
        <p:txBody>
          <a:bodyPr wrap="square" rtlCol="0">
            <a:spAutoFit/>
          </a:bodyPr>
          <a:lstStyle/>
          <a:p>
            <a:r>
              <a:rPr lang="en-ES" sz="1200" dirty="0"/>
              <a:t>¿Es necesario? Borrar si no. </a:t>
            </a:r>
          </a:p>
        </p:txBody>
      </p:sp>
      <p:sp>
        <p:nvSpPr>
          <p:cNvPr id="12" name="TextBox 11">
            <a:extLst>
              <a:ext uri="{FF2B5EF4-FFF2-40B4-BE49-F238E27FC236}">
                <a16:creationId xmlns:a16="http://schemas.microsoft.com/office/drawing/2014/main" id="{285F2106-F46E-B444-A256-2AA1BB0A3890}"/>
              </a:ext>
            </a:extLst>
          </p:cNvPr>
          <p:cNvSpPr txBox="1"/>
          <p:nvPr/>
        </p:nvSpPr>
        <p:spPr>
          <a:xfrm>
            <a:off x="9004092" y="3580621"/>
            <a:ext cx="2141316" cy="1384995"/>
          </a:xfrm>
          <a:prstGeom prst="rect">
            <a:avLst/>
          </a:prstGeom>
          <a:noFill/>
        </p:spPr>
        <p:txBody>
          <a:bodyPr wrap="square" rtlCol="0">
            <a:spAutoFit/>
          </a:bodyPr>
          <a:lstStyle/>
          <a:p>
            <a:r>
              <a:rPr lang="en-ES" sz="1200" dirty="0"/>
              <a:t>Hacer más grande. Posibilidad de seleccionar las dos. En caso de seleccionar recibir factura por correo ordinario, hay algunas comercializadoras que cargan un sobrecoste. Tiene que estar vinculado. </a:t>
            </a:r>
          </a:p>
        </p:txBody>
      </p:sp>
      <p:cxnSp>
        <p:nvCxnSpPr>
          <p:cNvPr id="13" name="Straight Arrow Connector 12">
            <a:extLst>
              <a:ext uri="{FF2B5EF4-FFF2-40B4-BE49-F238E27FC236}">
                <a16:creationId xmlns:a16="http://schemas.microsoft.com/office/drawing/2014/main" id="{A754A9BE-3924-0844-8F71-3DC00C74FB53}"/>
              </a:ext>
            </a:extLst>
          </p:cNvPr>
          <p:cNvCxnSpPr>
            <a:cxnSpLocks/>
          </p:cNvCxnSpPr>
          <p:nvPr/>
        </p:nvCxnSpPr>
        <p:spPr>
          <a:xfrm>
            <a:off x="5703010" y="6557414"/>
            <a:ext cx="3348393"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9995ED-BA07-C549-9DBB-F4074D08F867}"/>
              </a:ext>
            </a:extLst>
          </p:cNvPr>
          <p:cNvSpPr txBox="1"/>
          <p:nvPr/>
        </p:nvSpPr>
        <p:spPr>
          <a:xfrm>
            <a:off x="370390" y="590309"/>
            <a:ext cx="7326775" cy="276999"/>
          </a:xfrm>
          <a:prstGeom prst="rect">
            <a:avLst/>
          </a:prstGeom>
          <a:noFill/>
        </p:spPr>
        <p:txBody>
          <a:bodyPr wrap="square" rtlCol="0">
            <a:spAutoFit/>
          </a:bodyPr>
          <a:lstStyle/>
          <a:p>
            <a:r>
              <a:rPr lang="en-ES" sz="1200" dirty="0"/>
              <a:t>Al final de esta página es donde hay que incluir la celda de “Oberservaciones” o “Comentarios”</a:t>
            </a:r>
          </a:p>
        </p:txBody>
      </p:sp>
      <p:sp>
        <p:nvSpPr>
          <p:cNvPr id="19" name="Oval 18">
            <a:extLst>
              <a:ext uri="{FF2B5EF4-FFF2-40B4-BE49-F238E27FC236}">
                <a16:creationId xmlns:a16="http://schemas.microsoft.com/office/drawing/2014/main" id="{79B3D62F-A0FD-3444-9A4C-7F77A59B0E30}"/>
              </a:ext>
            </a:extLst>
          </p:cNvPr>
          <p:cNvSpPr/>
          <p:nvPr/>
        </p:nvSpPr>
        <p:spPr>
          <a:xfrm>
            <a:off x="4084484" y="5262450"/>
            <a:ext cx="4191415" cy="62829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0" name="Straight Arrow Connector 19">
            <a:extLst>
              <a:ext uri="{FF2B5EF4-FFF2-40B4-BE49-F238E27FC236}">
                <a16:creationId xmlns:a16="http://schemas.microsoft.com/office/drawing/2014/main" id="{23BFB23D-EDB9-3C46-B0A6-03B7EA1AC8DE}"/>
              </a:ext>
            </a:extLst>
          </p:cNvPr>
          <p:cNvCxnSpPr>
            <a:cxnSpLocks/>
          </p:cNvCxnSpPr>
          <p:nvPr/>
        </p:nvCxnSpPr>
        <p:spPr>
          <a:xfrm>
            <a:off x="8296657" y="5561515"/>
            <a:ext cx="742159"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D10BA4A-0F21-D64E-ABCA-BCB79A8F7119}"/>
              </a:ext>
            </a:extLst>
          </p:cNvPr>
          <p:cNvSpPr txBox="1"/>
          <p:nvPr/>
        </p:nvSpPr>
        <p:spPr>
          <a:xfrm>
            <a:off x="8998297" y="5330682"/>
            <a:ext cx="2847373" cy="646331"/>
          </a:xfrm>
          <a:prstGeom prst="rect">
            <a:avLst/>
          </a:prstGeom>
          <a:noFill/>
        </p:spPr>
        <p:txBody>
          <a:bodyPr wrap="square" rtlCol="0">
            <a:spAutoFit/>
          </a:bodyPr>
          <a:lstStyle/>
          <a:p>
            <a:r>
              <a:rPr lang="en-ES" sz="1200" dirty="0"/>
              <a:t>Se autorellena al introducir el codigo postal. Lo mismo para los otros dos cuadros de texto. </a:t>
            </a:r>
          </a:p>
        </p:txBody>
      </p:sp>
      <p:sp>
        <p:nvSpPr>
          <p:cNvPr id="14" name="Rectangle 13">
            <a:extLst>
              <a:ext uri="{FF2B5EF4-FFF2-40B4-BE49-F238E27FC236}">
                <a16:creationId xmlns:a16="http://schemas.microsoft.com/office/drawing/2014/main" id="{85966655-2A6A-1C4A-B0D5-0B0D2647C11E}"/>
              </a:ext>
            </a:extLst>
          </p:cNvPr>
          <p:cNvSpPr/>
          <p:nvPr/>
        </p:nvSpPr>
        <p:spPr>
          <a:xfrm>
            <a:off x="9115790" y="6059852"/>
            <a:ext cx="2178471" cy="4147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Preguntar a </a:t>
            </a:r>
            <a:r>
              <a:rPr lang="es-ES_tradnl" sz="1000" dirty="0" err="1">
                <a:solidFill>
                  <a:schemeClr val="tx1"/>
                </a:solidFill>
              </a:rPr>
              <a:t>Coia</a:t>
            </a:r>
            <a:r>
              <a:rPr lang="es-ES_tradnl" sz="1000" dirty="0">
                <a:solidFill>
                  <a:schemeClr val="tx1"/>
                </a:solidFill>
              </a:rPr>
              <a:t> que que coño es</a:t>
            </a:r>
          </a:p>
        </p:txBody>
      </p:sp>
    </p:spTree>
    <p:extLst>
      <p:ext uri="{BB962C8B-B14F-4D97-AF65-F5344CB8AC3E}">
        <p14:creationId xmlns:p14="http://schemas.microsoft.com/office/powerpoint/2010/main" val="3249907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A69914-3011-AC4D-9056-FBFCC3C5894A}"/>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2.2.3.1. Nueva Oferta</a:t>
            </a:r>
          </a:p>
          <a:p>
            <a:r>
              <a:rPr lang="es-ES" dirty="0"/>
              <a:t>iii. Datos bancarios</a:t>
            </a:r>
          </a:p>
        </p:txBody>
      </p:sp>
      <p:pic>
        <p:nvPicPr>
          <p:cNvPr id="6" name="Picture 5">
            <a:extLst>
              <a:ext uri="{FF2B5EF4-FFF2-40B4-BE49-F238E27FC236}">
                <a16:creationId xmlns:a16="http://schemas.microsoft.com/office/drawing/2014/main" id="{70A4A2B3-1FAB-D649-8AC2-FD2EA30E7414}"/>
              </a:ext>
            </a:extLst>
          </p:cNvPr>
          <p:cNvPicPr>
            <a:picLocks noChangeAspect="1"/>
          </p:cNvPicPr>
          <p:nvPr/>
        </p:nvPicPr>
        <p:blipFill>
          <a:blip r:embed="rId2"/>
          <a:stretch>
            <a:fillRect/>
          </a:stretch>
        </p:blipFill>
        <p:spPr>
          <a:xfrm>
            <a:off x="0" y="2600801"/>
            <a:ext cx="9394371" cy="2629901"/>
          </a:xfrm>
          <a:prstGeom prst="rect">
            <a:avLst/>
          </a:prstGeom>
        </p:spPr>
      </p:pic>
      <p:sp>
        <p:nvSpPr>
          <p:cNvPr id="7" name="Oval 6">
            <a:extLst>
              <a:ext uri="{FF2B5EF4-FFF2-40B4-BE49-F238E27FC236}">
                <a16:creationId xmlns:a16="http://schemas.microsoft.com/office/drawing/2014/main" id="{4F573D6B-1F6E-8A43-9175-9B1F654BC724}"/>
              </a:ext>
            </a:extLst>
          </p:cNvPr>
          <p:cNvSpPr/>
          <p:nvPr/>
        </p:nvSpPr>
        <p:spPr>
          <a:xfrm>
            <a:off x="254503" y="4155313"/>
            <a:ext cx="3553568" cy="381964"/>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9" name="Oval 8">
            <a:extLst>
              <a:ext uri="{FF2B5EF4-FFF2-40B4-BE49-F238E27FC236}">
                <a16:creationId xmlns:a16="http://schemas.microsoft.com/office/drawing/2014/main" id="{794F299E-77F1-5D49-B550-BB2A69278BE0}"/>
              </a:ext>
            </a:extLst>
          </p:cNvPr>
          <p:cNvSpPr/>
          <p:nvPr/>
        </p:nvSpPr>
        <p:spPr>
          <a:xfrm>
            <a:off x="3194613" y="3836659"/>
            <a:ext cx="2901387" cy="381964"/>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0" name="Oval 9">
            <a:extLst>
              <a:ext uri="{FF2B5EF4-FFF2-40B4-BE49-F238E27FC236}">
                <a16:creationId xmlns:a16="http://schemas.microsoft.com/office/drawing/2014/main" id="{11C18E29-40E6-9B42-B29D-92BB4779ABF1}"/>
              </a:ext>
            </a:extLst>
          </p:cNvPr>
          <p:cNvSpPr/>
          <p:nvPr/>
        </p:nvSpPr>
        <p:spPr>
          <a:xfrm>
            <a:off x="6096000" y="3836310"/>
            <a:ext cx="2901387" cy="381964"/>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1" name="Straight Arrow Connector 10">
            <a:extLst>
              <a:ext uri="{FF2B5EF4-FFF2-40B4-BE49-F238E27FC236}">
                <a16:creationId xmlns:a16="http://schemas.microsoft.com/office/drawing/2014/main" id="{89EF1E01-AC54-4B4C-BEE1-79EB0F4E8E73}"/>
              </a:ext>
            </a:extLst>
          </p:cNvPr>
          <p:cNvCxnSpPr>
            <a:cxnSpLocks/>
            <a:endCxn id="17" idx="2"/>
          </p:cNvCxnSpPr>
          <p:nvPr/>
        </p:nvCxnSpPr>
        <p:spPr>
          <a:xfrm flipH="1" flipV="1">
            <a:off x="1838574" y="986061"/>
            <a:ext cx="92528" cy="316988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04BAFF-056A-BC41-8773-522BA1CA1546}"/>
              </a:ext>
            </a:extLst>
          </p:cNvPr>
          <p:cNvCxnSpPr>
            <a:cxnSpLocks/>
            <a:endCxn id="26" idx="2"/>
          </p:cNvCxnSpPr>
          <p:nvPr/>
        </p:nvCxnSpPr>
        <p:spPr>
          <a:xfrm flipV="1">
            <a:off x="4583632" y="3064862"/>
            <a:ext cx="729127" cy="77383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60150D-15BC-294D-880B-FB8E2A7A1E9C}"/>
              </a:ext>
            </a:extLst>
          </p:cNvPr>
          <p:cNvCxnSpPr>
            <a:cxnSpLocks/>
          </p:cNvCxnSpPr>
          <p:nvPr/>
        </p:nvCxnSpPr>
        <p:spPr>
          <a:xfrm flipV="1">
            <a:off x="7488878" y="1805869"/>
            <a:ext cx="0" cy="2032823"/>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6A78C4-D63B-8A4B-915D-E13E25A224EB}"/>
              </a:ext>
            </a:extLst>
          </p:cNvPr>
          <p:cNvSpPr txBox="1"/>
          <p:nvPr/>
        </p:nvSpPr>
        <p:spPr>
          <a:xfrm>
            <a:off x="171749" y="5938193"/>
            <a:ext cx="5546145" cy="276999"/>
          </a:xfrm>
          <a:prstGeom prst="rect">
            <a:avLst/>
          </a:prstGeom>
          <a:noFill/>
        </p:spPr>
        <p:txBody>
          <a:bodyPr wrap="square" rtlCol="0">
            <a:spAutoFit/>
          </a:bodyPr>
          <a:lstStyle/>
          <a:p>
            <a:r>
              <a:rPr lang="en-ES" sz="1200" dirty="0"/>
              <a:t>Incluir al final la posibilidad de añadir ”Observaciones”, “Comentarios”. </a:t>
            </a:r>
          </a:p>
        </p:txBody>
      </p:sp>
      <p:sp>
        <p:nvSpPr>
          <p:cNvPr id="17" name="TextBox 16">
            <a:extLst>
              <a:ext uri="{FF2B5EF4-FFF2-40B4-BE49-F238E27FC236}">
                <a16:creationId xmlns:a16="http://schemas.microsoft.com/office/drawing/2014/main" id="{D4FDACFB-1B53-964C-AC23-E9AFBD5FC1AF}"/>
              </a:ext>
            </a:extLst>
          </p:cNvPr>
          <p:cNvSpPr txBox="1"/>
          <p:nvPr/>
        </p:nvSpPr>
        <p:spPr>
          <a:xfrm>
            <a:off x="171749" y="155064"/>
            <a:ext cx="3333649" cy="830997"/>
          </a:xfrm>
          <a:prstGeom prst="rect">
            <a:avLst/>
          </a:prstGeom>
          <a:noFill/>
        </p:spPr>
        <p:txBody>
          <a:bodyPr wrap="square" rtlCol="0">
            <a:spAutoFit/>
          </a:bodyPr>
          <a:lstStyle/>
          <a:p>
            <a:r>
              <a:rPr lang="en-ES" sz="1200" dirty="0"/>
              <a:t>El rectangulo gris se autorellena con los primeros dos numeros de la cuenta bancaria como metodo de checkeo, pero el resto de los numeros de la cuenta bancaria hay que meterlos a mano. </a:t>
            </a:r>
          </a:p>
        </p:txBody>
      </p:sp>
      <p:sp>
        <p:nvSpPr>
          <p:cNvPr id="19" name="TextBox 18">
            <a:extLst>
              <a:ext uri="{FF2B5EF4-FFF2-40B4-BE49-F238E27FC236}">
                <a16:creationId xmlns:a16="http://schemas.microsoft.com/office/drawing/2014/main" id="{FB284C60-4355-BB47-83C4-B40C55E0D7B7}"/>
              </a:ext>
            </a:extLst>
          </p:cNvPr>
          <p:cNvSpPr txBox="1"/>
          <p:nvPr/>
        </p:nvSpPr>
        <p:spPr>
          <a:xfrm>
            <a:off x="3208696" y="987427"/>
            <a:ext cx="2729650" cy="646331"/>
          </a:xfrm>
          <a:prstGeom prst="rect">
            <a:avLst/>
          </a:prstGeom>
          <a:noFill/>
        </p:spPr>
        <p:txBody>
          <a:bodyPr wrap="square" rtlCol="0">
            <a:spAutoFit/>
          </a:bodyPr>
          <a:lstStyle/>
          <a:p>
            <a:r>
              <a:rPr lang="en-GB" sz="1200" dirty="0"/>
              <a:t>A</a:t>
            </a:r>
            <a:r>
              <a:rPr lang="en-ES" sz="1200" dirty="0"/>
              <a:t>l seleccionar, todos los campos menos la cuenta bancaria se rellenan automáticamente</a:t>
            </a:r>
          </a:p>
        </p:txBody>
      </p:sp>
      <p:sp>
        <p:nvSpPr>
          <p:cNvPr id="22" name="TextBox 21">
            <a:extLst>
              <a:ext uri="{FF2B5EF4-FFF2-40B4-BE49-F238E27FC236}">
                <a16:creationId xmlns:a16="http://schemas.microsoft.com/office/drawing/2014/main" id="{20C189D6-3FDB-F545-9F3D-6FBFF2133BF6}"/>
              </a:ext>
            </a:extLst>
          </p:cNvPr>
          <p:cNvSpPr txBox="1"/>
          <p:nvPr/>
        </p:nvSpPr>
        <p:spPr>
          <a:xfrm>
            <a:off x="6550639" y="1233839"/>
            <a:ext cx="3507129" cy="646331"/>
          </a:xfrm>
          <a:prstGeom prst="rect">
            <a:avLst/>
          </a:prstGeom>
          <a:noFill/>
        </p:spPr>
        <p:txBody>
          <a:bodyPr wrap="square" rtlCol="0">
            <a:spAutoFit/>
          </a:bodyPr>
          <a:lstStyle/>
          <a:p>
            <a:r>
              <a:rPr lang="en-ES" sz="1200" dirty="0"/>
              <a:t>La forma de pago se supone que se puede seleccionar en varias opciones, aunque la intranet no deja más. </a:t>
            </a:r>
          </a:p>
        </p:txBody>
      </p:sp>
      <p:sp>
        <p:nvSpPr>
          <p:cNvPr id="18" name="Rectangle 17">
            <a:extLst>
              <a:ext uri="{FF2B5EF4-FFF2-40B4-BE49-F238E27FC236}">
                <a16:creationId xmlns:a16="http://schemas.microsoft.com/office/drawing/2014/main" id="{EC11527C-C40C-844C-8053-03F211C316E0}"/>
              </a:ext>
            </a:extLst>
          </p:cNvPr>
          <p:cNvSpPr/>
          <p:nvPr/>
        </p:nvSpPr>
        <p:spPr>
          <a:xfrm>
            <a:off x="6550639" y="1390579"/>
            <a:ext cx="3188163" cy="3770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Preguntar COIA</a:t>
            </a:r>
          </a:p>
        </p:txBody>
      </p:sp>
      <p:sp>
        <p:nvSpPr>
          <p:cNvPr id="21" name="Oval 20">
            <a:extLst>
              <a:ext uri="{FF2B5EF4-FFF2-40B4-BE49-F238E27FC236}">
                <a16:creationId xmlns:a16="http://schemas.microsoft.com/office/drawing/2014/main" id="{804336E3-E95A-1B4E-A2D1-8E0BC83BE3F0}"/>
              </a:ext>
            </a:extLst>
          </p:cNvPr>
          <p:cNvSpPr/>
          <p:nvPr/>
        </p:nvSpPr>
        <p:spPr>
          <a:xfrm>
            <a:off x="169878" y="3156961"/>
            <a:ext cx="1375143" cy="30492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4" name="Straight Arrow Connector 23">
            <a:extLst>
              <a:ext uri="{FF2B5EF4-FFF2-40B4-BE49-F238E27FC236}">
                <a16:creationId xmlns:a16="http://schemas.microsoft.com/office/drawing/2014/main" id="{CD2A6CED-66B1-6941-B9A4-EAA65E5CE6C5}"/>
              </a:ext>
            </a:extLst>
          </p:cNvPr>
          <p:cNvCxnSpPr>
            <a:cxnSpLocks/>
            <a:stCxn id="21" idx="6"/>
          </p:cNvCxnSpPr>
          <p:nvPr/>
        </p:nvCxnSpPr>
        <p:spPr>
          <a:xfrm flipV="1">
            <a:off x="1545021" y="1738203"/>
            <a:ext cx="1752696" cy="157122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4CB633-8F1B-E048-934B-82309F74EABA}"/>
              </a:ext>
            </a:extLst>
          </p:cNvPr>
          <p:cNvSpPr txBox="1"/>
          <p:nvPr/>
        </p:nvSpPr>
        <p:spPr>
          <a:xfrm>
            <a:off x="4422555" y="2049199"/>
            <a:ext cx="1780408" cy="1015663"/>
          </a:xfrm>
          <a:prstGeom prst="rect">
            <a:avLst/>
          </a:prstGeom>
          <a:noFill/>
        </p:spPr>
        <p:txBody>
          <a:bodyPr wrap="square" rtlCol="0">
            <a:spAutoFit/>
          </a:bodyPr>
          <a:lstStyle/>
          <a:p>
            <a:r>
              <a:rPr lang="en-ES" sz="1200" dirty="0"/>
              <a:t>Autorellenado pero con opción a cambiarlo manualmente (Listado respuestas desplegable; CORE y B2B)</a:t>
            </a:r>
          </a:p>
        </p:txBody>
      </p:sp>
    </p:spTree>
    <p:extLst>
      <p:ext uri="{BB962C8B-B14F-4D97-AF65-F5344CB8AC3E}">
        <p14:creationId xmlns:p14="http://schemas.microsoft.com/office/powerpoint/2010/main" val="321101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B38300-785F-6645-9321-9D49ED52426F}"/>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2.2.3.1.1.  Nueva Oferta</a:t>
            </a:r>
          </a:p>
          <a:p>
            <a:r>
              <a:rPr lang="es-ES" dirty="0" err="1"/>
              <a:t>Clickear</a:t>
            </a:r>
            <a:r>
              <a:rPr lang="es-ES" dirty="0"/>
              <a:t> “Crear Oferta”</a:t>
            </a:r>
          </a:p>
        </p:txBody>
      </p:sp>
      <p:pic>
        <p:nvPicPr>
          <p:cNvPr id="7" name="Picture 6">
            <a:extLst>
              <a:ext uri="{FF2B5EF4-FFF2-40B4-BE49-F238E27FC236}">
                <a16:creationId xmlns:a16="http://schemas.microsoft.com/office/drawing/2014/main" id="{7308AF2A-5D52-2B43-9AF3-ECA7ABB022AE}"/>
              </a:ext>
            </a:extLst>
          </p:cNvPr>
          <p:cNvPicPr>
            <a:picLocks noChangeAspect="1"/>
          </p:cNvPicPr>
          <p:nvPr/>
        </p:nvPicPr>
        <p:blipFill>
          <a:blip r:embed="rId2"/>
          <a:stretch>
            <a:fillRect/>
          </a:stretch>
        </p:blipFill>
        <p:spPr>
          <a:xfrm>
            <a:off x="104253" y="89704"/>
            <a:ext cx="4483100" cy="2743200"/>
          </a:xfrm>
          <a:prstGeom prst="rect">
            <a:avLst/>
          </a:prstGeom>
        </p:spPr>
      </p:pic>
      <p:sp>
        <p:nvSpPr>
          <p:cNvPr id="9" name="Oval 8">
            <a:extLst>
              <a:ext uri="{FF2B5EF4-FFF2-40B4-BE49-F238E27FC236}">
                <a16:creationId xmlns:a16="http://schemas.microsoft.com/office/drawing/2014/main" id="{B8B02A0F-1436-544E-BCC2-8F2A9FB4F0F7}"/>
              </a:ext>
            </a:extLst>
          </p:cNvPr>
          <p:cNvSpPr/>
          <p:nvPr/>
        </p:nvSpPr>
        <p:spPr>
          <a:xfrm>
            <a:off x="2815370" y="1714787"/>
            <a:ext cx="1635405" cy="958964"/>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0" name="Straight Arrow Connector 9">
            <a:extLst>
              <a:ext uri="{FF2B5EF4-FFF2-40B4-BE49-F238E27FC236}">
                <a16:creationId xmlns:a16="http://schemas.microsoft.com/office/drawing/2014/main" id="{3403A96D-22AA-D64A-851C-B42AFFAD5D96}"/>
              </a:ext>
            </a:extLst>
          </p:cNvPr>
          <p:cNvCxnSpPr>
            <a:cxnSpLocks/>
            <a:endCxn id="11" idx="1"/>
          </p:cNvCxnSpPr>
          <p:nvPr/>
        </p:nvCxnSpPr>
        <p:spPr>
          <a:xfrm flipV="1">
            <a:off x="4450775" y="1735964"/>
            <a:ext cx="371079" cy="46889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1463D9-41B0-5343-B3F0-084E3B83AF9C}"/>
              </a:ext>
            </a:extLst>
          </p:cNvPr>
          <p:cNvSpPr txBox="1"/>
          <p:nvPr/>
        </p:nvSpPr>
        <p:spPr>
          <a:xfrm>
            <a:off x="4821854" y="1274299"/>
            <a:ext cx="6250329" cy="923330"/>
          </a:xfrm>
          <a:prstGeom prst="rect">
            <a:avLst/>
          </a:prstGeom>
          <a:noFill/>
        </p:spPr>
        <p:txBody>
          <a:bodyPr wrap="square" rtlCol="0">
            <a:spAutoFit/>
          </a:bodyPr>
          <a:lstStyle/>
          <a:p>
            <a:r>
              <a:rPr lang="en-GB" sz="1200" dirty="0"/>
              <a:t>E</a:t>
            </a:r>
            <a:r>
              <a:rPr lang="en-ES" sz="1200" dirty="0"/>
              <a:t>n caso de clickear ”Crear” y faltan datos, se genera un aviso de alerta hasta que se rellenen todos los datos. </a:t>
            </a:r>
          </a:p>
          <a:p>
            <a:r>
              <a:rPr lang="en-ES" sz="1200" dirty="0"/>
              <a:t>Cuando estan todos los datos bien, sucede lo siguiente: </a:t>
            </a:r>
          </a:p>
          <a:p>
            <a:endParaRPr lang="en-ES" dirty="0"/>
          </a:p>
        </p:txBody>
      </p:sp>
      <p:sp>
        <p:nvSpPr>
          <p:cNvPr id="13" name="TextBox 12">
            <a:extLst>
              <a:ext uri="{FF2B5EF4-FFF2-40B4-BE49-F238E27FC236}">
                <a16:creationId xmlns:a16="http://schemas.microsoft.com/office/drawing/2014/main" id="{E039D170-3677-1C4D-B912-39CF0919C42C}"/>
              </a:ext>
            </a:extLst>
          </p:cNvPr>
          <p:cNvSpPr txBox="1"/>
          <p:nvPr/>
        </p:nvSpPr>
        <p:spPr>
          <a:xfrm>
            <a:off x="5069711" y="2338086"/>
            <a:ext cx="5567423" cy="1384995"/>
          </a:xfrm>
          <a:prstGeom prst="rect">
            <a:avLst/>
          </a:prstGeom>
          <a:noFill/>
        </p:spPr>
        <p:txBody>
          <a:bodyPr wrap="square" rtlCol="0">
            <a:spAutoFit/>
          </a:bodyPr>
          <a:lstStyle/>
          <a:p>
            <a:pPr marL="342900" indent="-342900">
              <a:buAutoNum type="arabicPeriod"/>
            </a:pPr>
            <a:r>
              <a:rPr lang="en-ES" sz="1200" dirty="0"/>
              <a:t>Se genera el perfil del cliente personalizado en 2.2.3.2.</a:t>
            </a:r>
          </a:p>
          <a:p>
            <a:pPr marL="342900" indent="-342900">
              <a:buAutoNum type="arabicPeriod"/>
            </a:pPr>
            <a:r>
              <a:rPr lang="en-ES" sz="1200" dirty="0"/>
              <a:t>Se crean los siguientes documentos en 2.2.3.2: </a:t>
            </a:r>
          </a:p>
          <a:p>
            <a:r>
              <a:rPr lang="en-ES" sz="1200" dirty="0"/>
              <a:t>	- Estudio de ahorro. </a:t>
            </a:r>
          </a:p>
          <a:p>
            <a:r>
              <a:rPr lang="en-ES" sz="1200" dirty="0"/>
              <a:t>	- SIPS del cliente. </a:t>
            </a:r>
          </a:p>
          <a:p>
            <a:r>
              <a:rPr lang="en-ES" sz="1200" dirty="0"/>
              <a:t>	- Contrato del cliente. </a:t>
            </a:r>
          </a:p>
          <a:p>
            <a:r>
              <a:rPr lang="en-ES" sz="1200" dirty="0"/>
              <a:t>3. La información del cliente personalizada y los documentos que se generan se archivan en base de datos SQL. </a:t>
            </a:r>
          </a:p>
        </p:txBody>
      </p:sp>
    </p:spTree>
    <p:extLst>
      <p:ext uri="{BB962C8B-B14F-4D97-AF65-F5344CB8AC3E}">
        <p14:creationId xmlns:p14="http://schemas.microsoft.com/office/powerpoint/2010/main" val="2017340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352644-6639-7F40-8F60-385F08312890}"/>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 Portal de Clientes</a:t>
            </a:r>
          </a:p>
        </p:txBody>
      </p:sp>
      <p:pic>
        <p:nvPicPr>
          <p:cNvPr id="6" name="Picture 5">
            <a:extLst>
              <a:ext uri="{FF2B5EF4-FFF2-40B4-BE49-F238E27FC236}">
                <a16:creationId xmlns:a16="http://schemas.microsoft.com/office/drawing/2014/main" id="{7A48325F-6856-EB4D-AD67-F5347BDD1B8F}"/>
              </a:ext>
            </a:extLst>
          </p:cNvPr>
          <p:cNvPicPr>
            <a:picLocks noChangeAspect="1"/>
          </p:cNvPicPr>
          <p:nvPr/>
        </p:nvPicPr>
        <p:blipFill>
          <a:blip r:embed="rId2"/>
          <a:stretch>
            <a:fillRect/>
          </a:stretch>
        </p:blipFill>
        <p:spPr>
          <a:xfrm>
            <a:off x="-39271" y="1863325"/>
            <a:ext cx="8380071" cy="5003550"/>
          </a:xfrm>
          <a:prstGeom prst="rect">
            <a:avLst/>
          </a:prstGeom>
        </p:spPr>
      </p:pic>
      <p:sp>
        <p:nvSpPr>
          <p:cNvPr id="11" name="Oval 10">
            <a:extLst>
              <a:ext uri="{FF2B5EF4-FFF2-40B4-BE49-F238E27FC236}">
                <a16:creationId xmlns:a16="http://schemas.microsoft.com/office/drawing/2014/main" id="{B2B27029-1E61-E346-A232-60728E53BDC6}"/>
              </a:ext>
            </a:extLst>
          </p:cNvPr>
          <p:cNvSpPr/>
          <p:nvPr/>
        </p:nvSpPr>
        <p:spPr>
          <a:xfrm>
            <a:off x="0" y="2639026"/>
            <a:ext cx="1319514" cy="58242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2" name="Straight Arrow Connector 11">
            <a:extLst>
              <a:ext uri="{FF2B5EF4-FFF2-40B4-BE49-F238E27FC236}">
                <a16:creationId xmlns:a16="http://schemas.microsoft.com/office/drawing/2014/main" id="{C1E5238B-D2A0-7443-89B0-363B6ED07F61}"/>
              </a:ext>
            </a:extLst>
          </p:cNvPr>
          <p:cNvCxnSpPr>
            <a:cxnSpLocks/>
          </p:cNvCxnSpPr>
          <p:nvPr/>
        </p:nvCxnSpPr>
        <p:spPr>
          <a:xfrm flipV="1">
            <a:off x="1593861" y="1516284"/>
            <a:ext cx="9232" cy="112274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E2CC438-7F0B-AF49-95C4-8E456496715A}"/>
              </a:ext>
            </a:extLst>
          </p:cNvPr>
          <p:cNvSpPr/>
          <p:nvPr/>
        </p:nvSpPr>
        <p:spPr>
          <a:xfrm>
            <a:off x="1342663" y="2639025"/>
            <a:ext cx="520861" cy="58242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4" name="Oval 13">
            <a:extLst>
              <a:ext uri="{FF2B5EF4-FFF2-40B4-BE49-F238E27FC236}">
                <a16:creationId xmlns:a16="http://schemas.microsoft.com/office/drawing/2014/main" id="{435802C5-97EE-9E4C-BC1E-0E3F712FD5A8}"/>
              </a:ext>
            </a:extLst>
          </p:cNvPr>
          <p:cNvSpPr/>
          <p:nvPr/>
        </p:nvSpPr>
        <p:spPr>
          <a:xfrm>
            <a:off x="2437435" y="2745044"/>
            <a:ext cx="2354484" cy="37039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5" name="Oval 14">
            <a:extLst>
              <a:ext uri="{FF2B5EF4-FFF2-40B4-BE49-F238E27FC236}">
                <a16:creationId xmlns:a16="http://schemas.microsoft.com/office/drawing/2014/main" id="{EDA82A96-C2C1-C34E-8A75-7EE1091D0904}"/>
              </a:ext>
            </a:extLst>
          </p:cNvPr>
          <p:cNvSpPr/>
          <p:nvPr/>
        </p:nvSpPr>
        <p:spPr>
          <a:xfrm>
            <a:off x="4874871" y="2745044"/>
            <a:ext cx="1711124" cy="37039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6" name="Oval 15">
            <a:extLst>
              <a:ext uri="{FF2B5EF4-FFF2-40B4-BE49-F238E27FC236}">
                <a16:creationId xmlns:a16="http://schemas.microsoft.com/office/drawing/2014/main" id="{0D8A568D-3118-AA44-92E9-1E84B8A98BCD}"/>
              </a:ext>
            </a:extLst>
          </p:cNvPr>
          <p:cNvSpPr/>
          <p:nvPr/>
        </p:nvSpPr>
        <p:spPr>
          <a:xfrm>
            <a:off x="7711633" y="2247415"/>
            <a:ext cx="668438" cy="582429"/>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8" name="Straight Arrow Connector 17">
            <a:extLst>
              <a:ext uri="{FF2B5EF4-FFF2-40B4-BE49-F238E27FC236}">
                <a16:creationId xmlns:a16="http://schemas.microsoft.com/office/drawing/2014/main" id="{53887227-9301-8447-8EDB-34202EBA1322}"/>
              </a:ext>
            </a:extLst>
          </p:cNvPr>
          <p:cNvCxnSpPr>
            <a:cxnSpLocks/>
          </p:cNvCxnSpPr>
          <p:nvPr/>
        </p:nvCxnSpPr>
        <p:spPr>
          <a:xfrm flipV="1">
            <a:off x="659757" y="1087625"/>
            <a:ext cx="0" cy="155140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0443CF-7D2B-6F44-95AA-54800E5B24FE}"/>
              </a:ext>
            </a:extLst>
          </p:cNvPr>
          <p:cNvCxnSpPr>
            <a:cxnSpLocks/>
          </p:cNvCxnSpPr>
          <p:nvPr/>
        </p:nvCxnSpPr>
        <p:spPr>
          <a:xfrm flipV="1">
            <a:off x="3562453" y="1622303"/>
            <a:ext cx="9232" cy="112274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7ADE458-99C2-774B-84B0-C7F8ABD09F8B}"/>
              </a:ext>
            </a:extLst>
          </p:cNvPr>
          <p:cNvCxnSpPr>
            <a:cxnSpLocks/>
            <a:endCxn id="28" idx="2"/>
          </p:cNvCxnSpPr>
          <p:nvPr/>
        </p:nvCxnSpPr>
        <p:spPr>
          <a:xfrm flipV="1">
            <a:off x="5738425" y="1622962"/>
            <a:ext cx="43302" cy="1145828"/>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5709BA-1D8B-A04A-8766-230B4DC4AEA0}"/>
              </a:ext>
            </a:extLst>
          </p:cNvPr>
          <p:cNvSpPr txBox="1"/>
          <p:nvPr/>
        </p:nvSpPr>
        <p:spPr>
          <a:xfrm>
            <a:off x="46299" y="71962"/>
            <a:ext cx="4282633" cy="1015663"/>
          </a:xfrm>
          <a:prstGeom prst="rect">
            <a:avLst/>
          </a:prstGeom>
          <a:noFill/>
        </p:spPr>
        <p:txBody>
          <a:bodyPr wrap="square" rtlCol="0">
            <a:spAutoFit/>
          </a:bodyPr>
          <a:lstStyle/>
          <a:p>
            <a:r>
              <a:rPr lang="en-ES" sz="1200" dirty="0"/>
              <a:t>Incluir resumen de la situación. Poner mini simbolo de interrogación, que al pasar el cursor da un aviso de que “El portal de ofertas se eliminarán una vez el comercial haya cobrado de ellas”. La idea es tener solo las ofertas que estan sin cobrar por parte del comercial. </a:t>
            </a:r>
          </a:p>
        </p:txBody>
      </p:sp>
      <p:sp>
        <p:nvSpPr>
          <p:cNvPr id="25" name="TextBox 24">
            <a:extLst>
              <a:ext uri="{FF2B5EF4-FFF2-40B4-BE49-F238E27FC236}">
                <a16:creationId xmlns:a16="http://schemas.microsoft.com/office/drawing/2014/main" id="{F5E05590-BBBA-E946-8A49-4D601070CF4E}"/>
              </a:ext>
            </a:extLst>
          </p:cNvPr>
          <p:cNvSpPr txBox="1"/>
          <p:nvPr/>
        </p:nvSpPr>
        <p:spPr>
          <a:xfrm>
            <a:off x="1352881" y="1291611"/>
            <a:ext cx="728847" cy="276999"/>
          </a:xfrm>
          <a:prstGeom prst="rect">
            <a:avLst/>
          </a:prstGeom>
          <a:noFill/>
        </p:spPr>
        <p:txBody>
          <a:bodyPr wrap="square" rtlCol="0">
            <a:spAutoFit/>
          </a:bodyPr>
          <a:lstStyle/>
          <a:p>
            <a:r>
              <a:rPr lang="en-ES" sz="1200" dirty="0"/>
              <a:t>Borrar. </a:t>
            </a:r>
          </a:p>
        </p:txBody>
      </p:sp>
      <p:sp>
        <p:nvSpPr>
          <p:cNvPr id="27" name="TextBox 26">
            <a:extLst>
              <a:ext uri="{FF2B5EF4-FFF2-40B4-BE49-F238E27FC236}">
                <a16:creationId xmlns:a16="http://schemas.microsoft.com/office/drawing/2014/main" id="{BA6D7C7C-BBA9-7548-BEC2-5735DBD641CD}"/>
              </a:ext>
            </a:extLst>
          </p:cNvPr>
          <p:cNvSpPr txBox="1"/>
          <p:nvPr/>
        </p:nvSpPr>
        <p:spPr>
          <a:xfrm>
            <a:off x="3148314" y="1322878"/>
            <a:ext cx="897169" cy="276999"/>
          </a:xfrm>
          <a:prstGeom prst="rect">
            <a:avLst/>
          </a:prstGeom>
          <a:noFill/>
        </p:spPr>
        <p:txBody>
          <a:bodyPr wrap="square" rtlCol="0">
            <a:spAutoFit/>
          </a:bodyPr>
          <a:lstStyle/>
          <a:p>
            <a:r>
              <a:rPr lang="en-ES" sz="1200" dirty="0"/>
              <a:t>Dejar igual</a:t>
            </a:r>
          </a:p>
        </p:txBody>
      </p:sp>
      <p:sp>
        <p:nvSpPr>
          <p:cNvPr id="28" name="TextBox 27">
            <a:extLst>
              <a:ext uri="{FF2B5EF4-FFF2-40B4-BE49-F238E27FC236}">
                <a16:creationId xmlns:a16="http://schemas.microsoft.com/office/drawing/2014/main" id="{62F608D5-0CB3-5F4D-82AA-E9B2A4BC3CA5}"/>
              </a:ext>
            </a:extLst>
          </p:cNvPr>
          <p:cNvSpPr txBox="1"/>
          <p:nvPr/>
        </p:nvSpPr>
        <p:spPr>
          <a:xfrm>
            <a:off x="5467453" y="1345963"/>
            <a:ext cx="628547" cy="276999"/>
          </a:xfrm>
          <a:prstGeom prst="rect">
            <a:avLst/>
          </a:prstGeom>
          <a:noFill/>
        </p:spPr>
        <p:txBody>
          <a:bodyPr wrap="square" rtlCol="0">
            <a:spAutoFit/>
          </a:bodyPr>
          <a:lstStyle/>
          <a:p>
            <a:r>
              <a:rPr lang="en-ES" sz="1200" dirty="0"/>
              <a:t>Borrar</a:t>
            </a:r>
            <a:endParaRPr lang="en-ES" dirty="0"/>
          </a:p>
        </p:txBody>
      </p:sp>
      <p:sp>
        <p:nvSpPr>
          <p:cNvPr id="32" name="Oval 31">
            <a:extLst>
              <a:ext uri="{FF2B5EF4-FFF2-40B4-BE49-F238E27FC236}">
                <a16:creationId xmlns:a16="http://schemas.microsoft.com/office/drawing/2014/main" id="{2D04038F-ECC7-034A-AC7C-C2AF711A2719}"/>
              </a:ext>
            </a:extLst>
          </p:cNvPr>
          <p:cNvSpPr/>
          <p:nvPr/>
        </p:nvSpPr>
        <p:spPr>
          <a:xfrm>
            <a:off x="442113" y="3282376"/>
            <a:ext cx="620487" cy="46019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3" name="Oval 32">
            <a:extLst>
              <a:ext uri="{FF2B5EF4-FFF2-40B4-BE49-F238E27FC236}">
                <a16:creationId xmlns:a16="http://schemas.microsoft.com/office/drawing/2014/main" id="{51C92FE1-CF0D-B741-A3B3-C46257377B36}"/>
              </a:ext>
            </a:extLst>
          </p:cNvPr>
          <p:cNvSpPr/>
          <p:nvPr/>
        </p:nvSpPr>
        <p:spPr>
          <a:xfrm>
            <a:off x="1062600" y="3282376"/>
            <a:ext cx="768477" cy="40505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4" name="Oval 33">
            <a:extLst>
              <a:ext uri="{FF2B5EF4-FFF2-40B4-BE49-F238E27FC236}">
                <a16:creationId xmlns:a16="http://schemas.microsoft.com/office/drawing/2014/main" id="{CB9664FA-9E37-B049-9334-9344A30027CA}"/>
              </a:ext>
            </a:extLst>
          </p:cNvPr>
          <p:cNvSpPr/>
          <p:nvPr/>
        </p:nvSpPr>
        <p:spPr>
          <a:xfrm>
            <a:off x="1831077" y="3246786"/>
            <a:ext cx="1562582" cy="49578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5" name="Oval 34">
            <a:extLst>
              <a:ext uri="{FF2B5EF4-FFF2-40B4-BE49-F238E27FC236}">
                <a16:creationId xmlns:a16="http://schemas.microsoft.com/office/drawing/2014/main" id="{12DC5E62-0D7B-5742-9811-525EAAE53079}"/>
              </a:ext>
            </a:extLst>
          </p:cNvPr>
          <p:cNvSpPr/>
          <p:nvPr/>
        </p:nvSpPr>
        <p:spPr>
          <a:xfrm>
            <a:off x="46299" y="3317836"/>
            <a:ext cx="414071" cy="42473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7" name="Oval 36">
            <a:extLst>
              <a:ext uri="{FF2B5EF4-FFF2-40B4-BE49-F238E27FC236}">
                <a16:creationId xmlns:a16="http://schemas.microsoft.com/office/drawing/2014/main" id="{1018D8DF-7164-954D-8548-212DC6A9B486}"/>
              </a:ext>
            </a:extLst>
          </p:cNvPr>
          <p:cNvSpPr/>
          <p:nvPr/>
        </p:nvSpPr>
        <p:spPr>
          <a:xfrm>
            <a:off x="3393659" y="3247836"/>
            <a:ext cx="768477" cy="405051"/>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38" name="Straight Arrow Connector 37">
            <a:extLst>
              <a:ext uri="{FF2B5EF4-FFF2-40B4-BE49-F238E27FC236}">
                <a16:creationId xmlns:a16="http://schemas.microsoft.com/office/drawing/2014/main" id="{EEC2DD2C-38EA-E349-BC32-6E1EDBD66823}"/>
              </a:ext>
            </a:extLst>
          </p:cNvPr>
          <p:cNvCxnSpPr>
            <a:cxnSpLocks/>
            <a:endCxn id="28" idx="2"/>
          </p:cNvCxnSpPr>
          <p:nvPr/>
        </p:nvCxnSpPr>
        <p:spPr>
          <a:xfrm flipV="1">
            <a:off x="4152487" y="1622962"/>
            <a:ext cx="1629240" cy="177103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217A6A2-9033-FC4F-B5AB-A73FC43791BE}"/>
              </a:ext>
            </a:extLst>
          </p:cNvPr>
          <p:cNvCxnSpPr>
            <a:cxnSpLocks/>
            <a:endCxn id="28" idx="2"/>
          </p:cNvCxnSpPr>
          <p:nvPr/>
        </p:nvCxnSpPr>
        <p:spPr>
          <a:xfrm flipH="1" flipV="1">
            <a:off x="5781727" y="1622962"/>
            <a:ext cx="1925876" cy="938886"/>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027D06-EAEB-EE46-A6EA-6F9A5152AE3C}"/>
              </a:ext>
            </a:extLst>
          </p:cNvPr>
          <p:cNvCxnSpPr>
            <a:cxnSpLocks/>
            <a:endCxn id="27" idx="2"/>
          </p:cNvCxnSpPr>
          <p:nvPr/>
        </p:nvCxnSpPr>
        <p:spPr>
          <a:xfrm flipV="1">
            <a:off x="227673" y="1599877"/>
            <a:ext cx="3369226" cy="171578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1EA1DD9-77AB-BC48-A51A-A7D0E25FC1E7}"/>
              </a:ext>
            </a:extLst>
          </p:cNvPr>
          <p:cNvSpPr txBox="1"/>
          <p:nvPr/>
        </p:nvSpPr>
        <p:spPr>
          <a:xfrm>
            <a:off x="8725038" y="5070817"/>
            <a:ext cx="3115862" cy="1938992"/>
          </a:xfrm>
          <a:prstGeom prst="rect">
            <a:avLst/>
          </a:prstGeom>
          <a:noFill/>
        </p:spPr>
        <p:txBody>
          <a:bodyPr wrap="square" rtlCol="0">
            <a:spAutoFit/>
          </a:bodyPr>
          <a:lstStyle/>
          <a:p>
            <a:r>
              <a:rPr lang="en-ES" sz="1200" dirty="0"/>
              <a:t>Desglosar la barra de estados. Aunque las opciones son distintas:</a:t>
            </a:r>
          </a:p>
          <a:p>
            <a:pPr marL="285750" indent="-285750">
              <a:buFontTx/>
              <a:buChar char="-"/>
            </a:pPr>
            <a:r>
              <a:rPr lang="en-ES" sz="1200" dirty="0"/>
              <a:t>Generada</a:t>
            </a:r>
          </a:p>
          <a:p>
            <a:pPr marL="285750" indent="-285750">
              <a:buFontTx/>
              <a:buChar char="-"/>
            </a:pPr>
            <a:r>
              <a:rPr lang="en-ES" sz="1200" dirty="0"/>
              <a:t>Presentada</a:t>
            </a:r>
          </a:p>
          <a:p>
            <a:pPr marL="285750" indent="-285750">
              <a:buFontTx/>
              <a:buChar char="-"/>
            </a:pPr>
            <a:r>
              <a:rPr lang="en-ES" sz="1200" dirty="0"/>
              <a:t>Firmada</a:t>
            </a:r>
          </a:p>
          <a:p>
            <a:pPr marL="285750" indent="-285750">
              <a:buFontTx/>
              <a:buChar char="-"/>
            </a:pPr>
            <a:r>
              <a:rPr lang="en-ES" sz="1200" dirty="0"/>
              <a:t>Tramitanda</a:t>
            </a:r>
          </a:p>
          <a:p>
            <a:pPr marL="285750" indent="-285750">
              <a:buFontTx/>
              <a:buChar char="-"/>
            </a:pPr>
            <a:r>
              <a:rPr lang="en-ES" sz="1200" dirty="0"/>
              <a:t>Rechazada</a:t>
            </a:r>
          </a:p>
          <a:p>
            <a:pPr marL="285750" indent="-285750">
              <a:buFontTx/>
              <a:buChar char="-"/>
            </a:pPr>
            <a:endParaRPr lang="en-ES" dirty="0"/>
          </a:p>
          <a:p>
            <a:pPr marL="285750" indent="-285750">
              <a:buFontTx/>
              <a:buChar char="-"/>
            </a:pPr>
            <a:endParaRPr lang="en-ES" dirty="0"/>
          </a:p>
        </p:txBody>
      </p:sp>
      <p:cxnSp>
        <p:nvCxnSpPr>
          <p:cNvPr id="50" name="Elbow Connector 49">
            <a:extLst>
              <a:ext uri="{FF2B5EF4-FFF2-40B4-BE49-F238E27FC236}">
                <a16:creationId xmlns:a16="http://schemas.microsoft.com/office/drawing/2014/main" id="{849A88A5-DF5E-C74E-B2B7-EE2F75FBCDD1}"/>
              </a:ext>
            </a:extLst>
          </p:cNvPr>
          <p:cNvCxnSpPr>
            <a:cxnSpLocks/>
            <a:endCxn id="49" idx="1"/>
          </p:cNvCxnSpPr>
          <p:nvPr/>
        </p:nvCxnSpPr>
        <p:spPr>
          <a:xfrm>
            <a:off x="1446838" y="3699751"/>
            <a:ext cx="7278200" cy="2216595"/>
          </a:xfrm>
          <a:prstGeom prst="bentConnector3">
            <a:avLst>
              <a:gd name="adj1" fmla="val 151"/>
            </a:avLst>
          </a:prstGeom>
          <a:ln w="3175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7E669D-C5BE-F249-B427-0752BDBF7EA9}"/>
              </a:ext>
            </a:extLst>
          </p:cNvPr>
          <p:cNvSpPr txBox="1"/>
          <p:nvPr/>
        </p:nvSpPr>
        <p:spPr>
          <a:xfrm>
            <a:off x="8702189" y="3848759"/>
            <a:ext cx="3115862" cy="1015663"/>
          </a:xfrm>
          <a:prstGeom prst="rect">
            <a:avLst/>
          </a:prstGeom>
          <a:noFill/>
        </p:spPr>
        <p:txBody>
          <a:bodyPr wrap="square" rtlCol="0">
            <a:spAutoFit/>
          </a:bodyPr>
          <a:lstStyle/>
          <a:p>
            <a:r>
              <a:rPr lang="en-ES" sz="1200" dirty="0"/>
              <a:t>Las fechas se desglosan para seleccionar cual queremos ver. Nos gustaría que todos los titulos sean responsive a cambios de tamaño de la pantalla, sin cortarse como en el caso de “Fecha Ult. Cambio Estado”. </a:t>
            </a:r>
          </a:p>
        </p:txBody>
      </p:sp>
      <p:cxnSp>
        <p:nvCxnSpPr>
          <p:cNvPr id="55" name="Straight Arrow Connector 54">
            <a:extLst>
              <a:ext uri="{FF2B5EF4-FFF2-40B4-BE49-F238E27FC236}">
                <a16:creationId xmlns:a16="http://schemas.microsoft.com/office/drawing/2014/main" id="{142C7E68-5380-D04A-9472-5409EAA95246}"/>
              </a:ext>
            </a:extLst>
          </p:cNvPr>
          <p:cNvCxnSpPr>
            <a:cxnSpLocks/>
            <a:endCxn id="28" idx="2"/>
          </p:cNvCxnSpPr>
          <p:nvPr/>
        </p:nvCxnSpPr>
        <p:spPr>
          <a:xfrm flipV="1">
            <a:off x="914438" y="1622962"/>
            <a:ext cx="4867289" cy="1691058"/>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35378506-93D8-3A4B-BDCF-3543CAF2E186}"/>
              </a:ext>
            </a:extLst>
          </p:cNvPr>
          <p:cNvCxnSpPr>
            <a:cxnSpLocks/>
            <a:stCxn id="34" idx="4"/>
            <a:endCxn id="54" idx="1"/>
          </p:cNvCxnSpPr>
          <p:nvPr/>
        </p:nvCxnSpPr>
        <p:spPr>
          <a:xfrm rot="16200000" flipH="1">
            <a:off x="5350266" y="1004668"/>
            <a:ext cx="614024" cy="6089821"/>
          </a:xfrm>
          <a:prstGeom prst="bentConnector2">
            <a:avLst/>
          </a:prstGeom>
          <a:ln w="3175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25A69444-F069-874F-A582-E5D74E32BF81}"/>
              </a:ext>
            </a:extLst>
          </p:cNvPr>
          <p:cNvPicPr>
            <a:picLocks noChangeAspect="1"/>
          </p:cNvPicPr>
          <p:nvPr/>
        </p:nvPicPr>
        <p:blipFill>
          <a:blip r:embed="rId3"/>
          <a:stretch>
            <a:fillRect/>
          </a:stretch>
        </p:blipFill>
        <p:spPr>
          <a:xfrm>
            <a:off x="8794868" y="1838149"/>
            <a:ext cx="3193622" cy="1691058"/>
          </a:xfrm>
          <a:prstGeom prst="rect">
            <a:avLst/>
          </a:prstGeom>
        </p:spPr>
      </p:pic>
      <p:cxnSp>
        <p:nvCxnSpPr>
          <p:cNvPr id="73" name="Straight Arrow Connector 72">
            <a:extLst>
              <a:ext uri="{FF2B5EF4-FFF2-40B4-BE49-F238E27FC236}">
                <a16:creationId xmlns:a16="http://schemas.microsoft.com/office/drawing/2014/main" id="{7A2FE9CB-113C-C64B-B9B7-47EF624ED161}"/>
              </a:ext>
            </a:extLst>
          </p:cNvPr>
          <p:cNvCxnSpPr>
            <a:cxnSpLocks/>
            <a:stCxn id="54" idx="0"/>
            <a:endCxn id="72" idx="2"/>
          </p:cNvCxnSpPr>
          <p:nvPr/>
        </p:nvCxnSpPr>
        <p:spPr>
          <a:xfrm flipV="1">
            <a:off x="10260120" y="3529207"/>
            <a:ext cx="131559" cy="31955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33462BA-E8E4-5145-ACBF-33BEBA40F771}"/>
              </a:ext>
            </a:extLst>
          </p:cNvPr>
          <p:cNvSpPr/>
          <p:nvPr/>
        </p:nvSpPr>
        <p:spPr>
          <a:xfrm>
            <a:off x="4306441" y="3392489"/>
            <a:ext cx="2632553" cy="264958"/>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76" name="Straight Arrow Connector 75">
            <a:extLst>
              <a:ext uri="{FF2B5EF4-FFF2-40B4-BE49-F238E27FC236}">
                <a16:creationId xmlns:a16="http://schemas.microsoft.com/office/drawing/2014/main" id="{EB626153-BF6C-FE4B-BFB3-884A14AECA6F}"/>
              </a:ext>
            </a:extLst>
          </p:cNvPr>
          <p:cNvCxnSpPr>
            <a:cxnSpLocks/>
            <a:endCxn id="78" idx="2"/>
          </p:cNvCxnSpPr>
          <p:nvPr/>
        </p:nvCxnSpPr>
        <p:spPr>
          <a:xfrm flipH="1" flipV="1">
            <a:off x="6243216" y="658583"/>
            <a:ext cx="679960" cy="285389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7BE910A-B62A-CB4E-98D7-1A269813A931}"/>
              </a:ext>
            </a:extLst>
          </p:cNvPr>
          <p:cNvSpPr txBox="1"/>
          <p:nvPr/>
        </p:nvSpPr>
        <p:spPr>
          <a:xfrm>
            <a:off x="4967107" y="196918"/>
            <a:ext cx="2552217" cy="461665"/>
          </a:xfrm>
          <a:prstGeom prst="rect">
            <a:avLst/>
          </a:prstGeom>
          <a:noFill/>
        </p:spPr>
        <p:txBody>
          <a:bodyPr wrap="square" rtlCol="0">
            <a:spAutoFit/>
          </a:bodyPr>
          <a:lstStyle/>
          <a:p>
            <a:r>
              <a:rPr lang="en-ES" sz="1200" dirty="0"/>
              <a:t>Cuadro de texto para buscar en columna. </a:t>
            </a:r>
          </a:p>
        </p:txBody>
      </p:sp>
      <p:sp>
        <p:nvSpPr>
          <p:cNvPr id="80" name="TextBox 79">
            <a:extLst>
              <a:ext uri="{FF2B5EF4-FFF2-40B4-BE49-F238E27FC236}">
                <a16:creationId xmlns:a16="http://schemas.microsoft.com/office/drawing/2014/main" id="{6FFAC6F8-0792-6242-A12C-454BE7EFAC0E}"/>
              </a:ext>
            </a:extLst>
          </p:cNvPr>
          <p:cNvSpPr txBox="1"/>
          <p:nvPr/>
        </p:nvSpPr>
        <p:spPr>
          <a:xfrm>
            <a:off x="7070391" y="646540"/>
            <a:ext cx="5075309" cy="1200329"/>
          </a:xfrm>
          <a:prstGeom prst="rect">
            <a:avLst/>
          </a:prstGeom>
          <a:noFill/>
        </p:spPr>
        <p:txBody>
          <a:bodyPr wrap="square" rtlCol="0">
            <a:spAutoFit/>
          </a:bodyPr>
          <a:lstStyle/>
          <a:p>
            <a:r>
              <a:rPr lang="en-ES" sz="1200" dirty="0"/>
              <a:t>Esta página sirve como lista de clientes, y es puramente informativa. </a:t>
            </a:r>
          </a:p>
          <a:p>
            <a:r>
              <a:rPr lang="en-ES" sz="1200" dirty="0"/>
              <a:t>Añadir una columna al principio donde quede MUY claro que para continuar con el proceso y gestionar al cliente tienen que clickear para entrar a ver más info del cliente. Se pasa a la página 2.2.3.2.1.El Cliente. </a:t>
            </a:r>
          </a:p>
          <a:p>
            <a:r>
              <a:rPr lang="en-ES" sz="1200" dirty="0"/>
              <a:t>Tenemos que re-organizar el orden de las columnas segun nuestras preferencias, que biene a ser un resumen de la info picada de 2.2.3.1.</a:t>
            </a:r>
          </a:p>
        </p:txBody>
      </p:sp>
      <p:sp>
        <p:nvSpPr>
          <p:cNvPr id="39" name="Rectangle 38">
            <a:extLst>
              <a:ext uri="{FF2B5EF4-FFF2-40B4-BE49-F238E27FC236}">
                <a16:creationId xmlns:a16="http://schemas.microsoft.com/office/drawing/2014/main" id="{C68397B7-B9A9-F04C-BD4D-0BD601AE1D16}"/>
              </a:ext>
            </a:extLst>
          </p:cNvPr>
          <p:cNvSpPr/>
          <p:nvPr/>
        </p:nvSpPr>
        <p:spPr>
          <a:xfrm>
            <a:off x="3361515" y="3302721"/>
            <a:ext cx="1082455" cy="2830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Preguntar a </a:t>
            </a:r>
            <a:r>
              <a:rPr lang="es-ES_tradnl" sz="1000" dirty="0" err="1">
                <a:solidFill>
                  <a:schemeClr val="tx1"/>
                </a:solidFill>
              </a:rPr>
              <a:t>coia</a:t>
            </a:r>
            <a:endParaRPr lang="es-ES_tradnl" sz="1000" dirty="0">
              <a:solidFill>
                <a:schemeClr val="tx1"/>
              </a:solidFill>
            </a:endParaRPr>
          </a:p>
        </p:txBody>
      </p:sp>
      <p:sp>
        <p:nvSpPr>
          <p:cNvPr id="41" name="Rectangle 40">
            <a:extLst>
              <a:ext uri="{FF2B5EF4-FFF2-40B4-BE49-F238E27FC236}">
                <a16:creationId xmlns:a16="http://schemas.microsoft.com/office/drawing/2014/main" id="{AB893B6C-E883-5C4B-BFFE-98498F64B69D}"/>
              </a:ext>
            </a:extLst>
          </p:cNvPr>
          <p:cNvSpPr/>
          <p:nvPr/>
        </p:nvSpPr>
        <p:spPr>
          <a:xfrm>
            <a:off x="495180" y="3414495"/>
            <a:ext cx="521297" cy="775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Preguntar a </a:t>
            </a:r>
            <a:r>
              <a:rPr lang="es-ES_tradnl" sz="1000" dirty="0" err="1">
                <a:solidFill>
                  <a:schemeClr val="tx1"/>
                </a:solidFill>
              </a:rPr>
              <a:t>coia</a:t>
            </a:r>
            <a:endParaRPr lang="es-ES_tradnl" sz="1000" dirty="0">
              <a:solidFill>
                <a:schemeClr val="tx1"/>
              </a:solidFill>
            </a:endParaRPr>
          </a:p>
        </p:txBody>
      </p:sp>
      <p:sp>
        <p:nvSpPr>
          <p:cNvPr id="43" name="TextBox 42">
            <a:extLst>
              <a:ext uri="{FF2B5EF4-FFF2-40B4-BE49-F238E27FC236}">
                <a16:creationId xmlns:a16="http://schemas.microsoft.com/office/drawing/2014/main" id="{9482092D-1C39-0646-81D2-B359D16D148C}"/>
              </a:ext>
            </a:extLst>
          </p:cNvPr>
          <p:cNvSpPr txBox="1"/>
          <p:nvPr/>
        </p:nvSpPr>
        <p:spPr>
          <a:xfrm>
            <a:off x="4371059" y="4699267"/>
            <a:ext cx="2930694" cy="461665"/>
          </a:xfrm>
          <a:prstGeom prst="rect">
            <a:avLst/>
          </a:prstGeom>
          <a:solidFill>
            <a:schemeClr val="bg1"/>
          </a:solidFill>
        </p:spPr>
        <p:txBody>
          <a:bodyPr wrap="square" rtlCol="0">
            <a:spAutoFit/>
          </a:bodyPr>
          <a:lstStyle/>
          <a:p>
            <a:r>
              <a:rPr lang="en-ES" sz="1200" dirty="0"/>
              <a:t>Cambiar campo de “Fecha inicio contrato” al campo de “Fin contrato actual” </a:t>
            </a:r>
          </a:p>
        </p:txBody>
      </p:sp>
      <p:cxnSp>
        <p:nvCxnSpPr>
          <p:cNvPr id="45" name="Elbow Connector 44">
            <a:extLst>
              <a:ext uri="{FF2B5EF4-FFF2-40B4-BE49-F238E27FC236}">
                <a16:creationId xmlns:a16="http://schemas.microsoft.com/office/drawing/2014/main" id="{15AADB51-3B86-2844-99D7-6B056435F6A5}"/>
              </a:ext>
            </a:extLst>
          </p:cNvPr>
          <p:cNvCxnSpPr>
            <a:cxnSpLocks/>
            <a:stCxn id="34" idx="4"/>
            <a:endCxn id="43" idx="1"/>
          </p:cNvCxnSpPr>
          <p:nvPr/>
        </p:nvCxnSpPr>
        <p:spPr>
          <a:xfrm rot="16200000" flipH="1">
            <a:off x="2897947" y="3456987"/>
            <a:ext cx="1187533" cy="1758691"/>
          </a:xfrm>
          <a:prstGeom prst="bentConnector2">
            <a:avLst/>
          </a:prstGeom>
          <a:ln w="3175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5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DABDF-9B2C-8D45-9C90-83BE4AFE79B8}"/>
              </a:ext>
            </a:extLst>
          </p:cNvPr>
          <p:cNvPicPr>
            <a:picLocks noChangeAspect="1"/>
          </p:cNvPicPr>
          <p:nvPr/>
        </p:nvPicPr>
        <p:blipFill>
          <a:blip r:embed="rId2"/>
          <a:stretch>
            <a:fillRect/>
          </a:stretch>
        </p:blipFill>
        <p:spPr>
          <a:xfrm>
            <a:off x="0" y="1921179"/>
            <a:ext cx="8727311" cy="4936821"/>
          </a:xfrm>
          <a:prstGeom prst="rect">
            <a:avLst/>
          </a:prstGeom>
        </p:spPr>
      </p:pic>
      <p:sp>
        <p:nvSpPr>
          <p:cNvPr id="5" name="Title 1">
            <a:extLst>
              <a:ext uri="{FF2B5EF4-FFF2-40B4-BE49-F238E27FC236}">
                <a16:creationId xmlns:a16="http://schemas.microsoft.com/office/drawing/2014/main" id="{1E10773A-3887-8844-B425-15A77378F9D6}"/>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 Portal de Clientes</a:t>
            </a:r>
          </a:p>
        </p:txBody>
      </p:sp>
      <p:sp>
        <p:nvSpPr>
          <p:cNvPr id="9" name="Oval 8">
            <a:extLst>
              <a:ext uri="{FF2B5EF4-FFF2-40B4-BE49-F238E27FC236}">
                <a16:creationId xmlns:a16="http://schemas.microsoft.com/office/drawing/2014/main" id="{841E9F22-FF2C-1B4D-BD0C-6ED71D5155B3}"/>
              </a:ext>
            </a:extLst>
          </p:cNvPr>
          <p:cNvSpPr/>
          <p:nvPr/>
        </p:nvSpPr>
        <p:spPr>
          <a:xfrm>
            <a:off x="1371359" y="3176580"/>
            <a:ext cx="896828" cy="50484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0" name="Straight Arrow Connector 9">
            <a:extLst>
              <a:ext uri="{FF2B5EF4-FFF2-40B4-BE49-F238E27FC236}">
                <a16:creationId xmlns:a16="http://schemas.microsoft.com/office/drawing/2014/main" id="{690907B1-C99F-9E44-A468-6C89ADA1D098}"/>
              </a:ext>
            </a:extLst>
          </p:cNvPr>
          <p:cNvCxnSpPr>
            <a:cxnSpLocks/>
            <a:endCxn id="12" idx="2"/>
          </p:cNvCxnSpPr>
          <p:nvPr/>
        </p:nvCxnSpPr>
        <p:spPr>
          <a:xfrm flipV="1">
            <a:off x="1819773" y="818549"/>
            <a:ext cx="1698172" cy="235803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ED888C-1D12-614A-8389-35D39E076557}"/>
              </a:ext>
            </a:extLst>
          </p:cNvPr>
          <p:cNvSpPr txBox="1"/>
          <p:nvPr/>
        </p:nvSpPr>
        <p:spPr>
          <a:xfrm>
            <a:off x="2893070" y="541550"/>
            <a:ext cx="1249750" cy="276999"/>
          </a:xfrm>
          <a:prstGeom prst="rect">
            <a:avLst/>
          </a:prstGeom>
          <a:noFill/>
        </p:spPr>
        <p:txBody>
          <a:bodyPr wrap="square" rtlCol="0">
            <a:spAutoFit/>
          </a:bodyPr>
          <a:lstStyle/>
          <a:p>
            <a:r>
              <a:rPr lang="en-ES" sz="1200" dirty="0"/>
              <a:t>Borrar columna</a:t>
            </a:r>
          </a:p>
        </p:txBody>
      </p:sp>
      <p:sp>
        <p:nvSpPr>
          <p:cNvPr id="13" name="Oval 12">
            <a:extLst>
              <a:ext uri="{FF2B5EF4-FFF2-40B4-BE49-F238E27FC236}">
                <a16:creationId xmlns:a16="http://schemas.microsoft.com/office/drawing/2014/main" id="{77F3B081-2349-1449-8E86-D19DEB7E9561}"/>
              </a:ext>
            </a:extLst>
          </p:cNvPr>
          <p:cNvSpPr/>
          <p:nvPr/>
        </p:nvSpPr>
        <p:spPr>
          <a:xfrm>
            <a:off x="3069530" y="3220226"/>
            <a:ext cx="1811227" cy="504840"/>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5" name="Straight Arrow Connector 14">
            <a:extLst>
              <a:ext uri="{FF2B5EF4-FFF2-40B4-BE49-F238E27FC236}">
                <a16:creationId xmlns:a16="http://schemas.microsoft.com/office/drawing/2014/main" id="{5FFD21C7-5715-7740-A3C7-A85F16B334EF}"/>
              </a:ext>
            </a:extLst>
          </p:cNvPr>
          <p:cNvCxnSpPr>
            <a:cxnSpLocks/>
            <a:stCxn id="13" idx="0"/>
            <a:endCxn id="12" idx="2"/>
          </p:cNvCxnSpPr>
          <p:nvPr/>
        </p:nvCxnSpPr>
        <p:spPr>
          <a:xfrm flipH="1" flipV="1">
            <a:off x="3517945" y="818549"/>
            <a:ext cx="457199" cy="2401677"/>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50209B-5968-CA44-B5AB-CFCD3619396E}"/>
              </a:ext>
            </a:extLst>
          </p:cNvPr>
          <p:cNvSpPr txBox="1"/>
          <p:nvPr/>
        </p:nvSpPr>
        <p:spPr>
          <a:xfrm>
            <a:off x="9004092" y="1078784"/>
            <a:ext cx="2612571" cy="461665"/>
          </a:xfrm>
          <a:prstGeom prst="rect">
            <a:avLst/>
          </a:prstGeom>
          <a:noFill/>
        </p:spPr>
        <p:txBody>
          <a:bodyPr wrap="square" rtlCol="0">
            <a:spAutoFit/>
          </a:bodyPr>
          <a:lstStyle/>
          <a:p>
            <a:r>
              <a:rPr lang="en-ES" sz="1200" dirty="0"/>
              <a:t>La continuación del portal de ofertas es scrolling hacia la derecha. </a:t>
            </a:r>
          </a:p>
        </p:txBody>
      </p:sp>
    </p:spTree>
    <p:extLst>
      <p:ext uri="{BB962C8B-B14F-4D97-AF65-F5344CB8AC3E}">
        <p14:creationId xmlns:p14="http://schemas.microsoft.com/office/powerpoint/2010/main" val="403513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0D69A-B3F3-0942-9793-22C2216BE9D7}"/>
              </a:ext>
            </a:extLst>
          </p:cNvPr>
          <p:cNvPicPr>
            <a:picLocks noChangeAspect="1"/>
          </p:cNvPicPr>
          <p:nvPr/>
        </p:nvPicPr>
        <p:blipFill>
          <a:blip r:embed="rId2"/>
          <a:stretch>
            <a:fillRect/>
          </a:stretch>
        </p:blipFill>
        <p:spPr>
          <a:xfrm>
            <a:off x="-3858" y="1967696"/>
            <a:ext cx="8621114" cy="4890304"/>
          </a:xfrm>
          <a:prstGeom prst="rect">
            <a:avLst/>
          </a:prstGeom>
        </p:spPr>
      </p:pic>
      <p:sp>
        <p:nvSpPr>
          <p:cNvPr id="6" name="Title 1">
            <a:extLst>
              <a:ext uri="{FF2B5EF4-FFF2-40B4-BE49-F238E27FC236}">
                <a16:creationId xmlns:a16="http://schemas.microsoft.com/office/drawing/2014/main" id="{09B165EF-C3BA-0B4D-9FD9-673D0D5FC0A3}"/>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 Portal de Clientes</a:t>
            </a:r>
          </a:p>
        </p:txBody>
      </p:sp>
      <p:sp>
        <p:nvSpPr>
          <p:cNvPr id="7" name="Oval 6">
            <a:extLst>
              <a:ext uri="{FF2B5EF4-FFF2-40B4-BE49-F238E27FC236}">
                <a16:creationId xmlns:a16="http://schemas.microsoft.com/office/drawing/2014/main" id="{2C753AEB-FE9B-9845-B3AD-E6D5C67C49B4}"/>
              </a:ext>
            </a:extLst>
          </p:cNvPr>
          <p:cNvSpPr/>
          <p:nvPr/>
        </p:nvSpPr>
        <p:spPr>
          <a:xfrm>
            <a:off x="2731325" y="3392487"/>
            <a:ext cx="866897" cy="64512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8" name="Straight Arrow Connector 7">
            <a:extLst>
              <a:ext uri="{FF2B5EF4-FFF2-40B4-BE49-F238E27FC236}">
                <a16:creationId xmlns:a16="http://schemas.microsoft.com/office/drawing/2014/main" id="{C1496600-A40C-AD4D-B822-6CFFBEFCA832}"/>
              </a:ext>
            </a:extLst>
          </p:cNvPr>
          <p:cNvCxnSpPr>
            <a:cxnSpLocks/>
          </p:cNvCxnSpPr>
          <p:nvPr/>
        </p:nvCxnSpPr>
        <p:spPr>
          <a:xfrm flipH="1" flipV="1">
            <a:off x="3164773" y="1688446"/>
            <a:ext cx="1" cy="1704041"/>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6165E64-01B7-8C4D-BA57-487DFD6C1397}"/>
              </a:ext>
            </a:extLst>
          </p:cNvPr>
          <p:cNvSpPr txBox="1"/>
          <p:nvPr/>
        </p:nvSpPr>
        <p:spPr>
          <a:xfrm>
            <a:off x="2539898" y="1410322"/>
            <a:ext cx="1249750" cy="276999"/>
          </a:xfrm>
          <a:prstGeom prst="rect">
            <a:avLst/>
          </a:prstGeom>
          <a:noFill/>
        </p:spPr>
        <p:txBody>
          <a:bodyPr wrap="square" rtlCol="0">
            <a:spAutoFit/>
          </a:bodyPr>
          <a:lstStyle/>
          <a:p>
            <a:r>
              <a:rPr lang="en-ES" sz="1200" dirty="0"/>
              <a:t>Borrar columna</a:t>
            </a:r>
          </a:p>
        </p:txBody>
      </p:sp>
    </p:spTree>
    <p:extLst>
      <p:ext uri="{BB962C8B-B14F-4D97-AF65-F5344CB8AC3E}">
        <p14:creationId xmlns:p14="http://schemas.microsoft.com/office/powerpoint/2010/main" val="34786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A368DB-CDF6-CA4A-AF6E-C2BBFF1D21DF}"/>
              </a:ext>
            </a:extLst>
          </p:cNvPr>
          <p:cNvPicPr>
            <a:picLocks noGrp="1" noChangeAspect="1"/>
          </p:cNvPicPr>
          <p:nvPr>
            <p:ph idx="1"/>
          </p:nvPr>
        </p:nvPicPr>
        <p:blipFill>
          <a:blip r:embed="rId2"/>
          <a:stretch>
            <a:fillRect/>
          </a:stretch>
        </p:blipFill>
        <p:spPr>
          <a:xfrm>
            <a:off x="0" y="2506662"/>
            <a:ext cx="7649418" cy="4351338"/>
          </a:xfrm>
        </p:spPr>
      </p:pic>
      <p:sp>
        <p:nvSpPr>
          <p:cNvPr id="6" name="Title 1">
            <a:extLst>
              <a:ext uri="{FF2B5EF4-FFF2-40B4-BE49-F238E27FC236}">
                <a16:creationId xmlns:a16="http://schemas.microsoft.com/office/drawing/2014/main" id="{89ADA5F4-CD33-B947-AC49-B85E8668C702}"/>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 Portal de Clientes</a:t>
            </a:r>
          </a:p>
        </p:txBody>
      </p:sp>
      <p:cxnSp>
        <p:nvCxnSpPr>
          <p:cNvPr id="8" name="Straight Arrow Connector 7">
            <a:extLst>
              <a:ext uri="{FF2B5EF4-FFF2-40B4-BE49-F238E27FC236}">
                <a16:creationId xmlns:a16="http://schemas.microsoft.com/office/drawing/2014/main" id="{8AB51066-4189-5441-9439-90D473D4DB33}"/>
              </a:ext>
            </a:extLst>
          </p:cNvPr>
          <p:cNvCxnSpPr>
            <a:cxnSpLocks/>
            <a:endCxn id="11" idx="2"/>
          </p:cNvCxnSpPr>
          <p:nvPr/>
        </p:nvCxnSpPr>
        <p:spPr>
          <a:xfrm flipH="1" flipV="1">
            <a:off x="6056416" y="2011993"/>
            <a:ext cx="955962" cy="1602269"/>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9F21F8F-AFF0-A14C-AB67-59337363DB39}"/>
              </a:ext>
            </a:extLst>
          </p:cNvPr>
          <p:cNvSpPr/>
          <p:nvPr/>
        </p:nvSpPr>
        <p:spPr>
          <a:xfrm>
            <a:off x="6578930" y="3614262"/>
            <a:ext cx="866897" cy="64512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1" name="TextBox 10">
            <a:extLst>
              <a:ext uri="{FF2B5EF4-FFF2-40B4-BE49-F238E27FC236}">
                <a16:creationId xmlns:a16="http://schemas.microsoft.com/office/drawing/2014/main" id="{A45538F0-7F23-E044-A1A3-7F4564E54D7E}"/>
              </a:ext>
            </a:extLst>
          </p:cNvPr>
          <p:cNvSpPr txBox="1"/>
          <p:nvPr/>
        </p:nvSpPr>
        <p:spPr>
          <a:xfrm>
            <a:off x="4180114" y="1365662"/>
            <a:ext cx="3752603" cy="646331"/>
          </a:xfrm>
          <a:prstGeom prst="rect">
            <a:avLst/>
          </a:prstGeom>
          <a:noFill/>
        </p:spPr>
        <p:txBody>
          <a:bodyPr wrap="square" rtlCol="0">
            <a:spAutoFit/>
          </a:bodyPr>
          <a:lstStyle/>
          <a:p>
            <a:r>
              <a:rPr lang="en-ES" dirty="0"/>
              <a:t>Añadir columna más de  ”Beneficio est. Agente”</a:t>
            </a:r>
          </a:p>
        </p:txBody>
      </p:sp>
    </p:spTree>
    <p:extLst>
      <p:ext uri="{BB962C8B-B14F-4D97-AF65-F5344CB8AC3E}">
        <p14:creationId xmlns:p14="http://schemas.microsoft.com/office/powerpoint/2010/main" val="238182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3250671"/>
            <a:ext cx="4114800" cy="593196"/>
          </a:xfrm>
        </p:spPr>
        <p:txBody>
          <a:bodyPr/>
          <a:lstStyle/>
          <a:p>
            <a:r>
              <a:rPr lang="es-ES_tradnl" b="1" dirty="0">
                <a:solidFill>
                  <a:srgbClr val="FA8700"/>
                </a:solidFill>
              </a:rPr>
              <a:t>Introducción</a:t>
            </a:r>
          </a:p>
        </p:txBody>
      </p:sp>
      <p:sp>
        <p:nvSpPr>
          <p:cNvPr id="4" name="Text Placeholder 3">
            <a:extLst>
              <a:ext uri="{FF2B5EF4-FFF2-40B4-BE49-F238E27FC236}">
                <a16:creationId xmlns:a16="http://schemas.microsoft.com/office/drawing/2014/main" id="{47F7F29A-F812-C34D-841D-5EF7A3EEC995}"/>
              </a:ext>
            </a:extLst>
          </p:cNvPr>
          <p:cNvSpPr>
            <a:spLocks noGrp="1"/>
          </p:cNvSpPr>
          <p:nvPr>
            <p:ph type="body" sz="quarter" idx="15"/>
          </p:nvPr>
        </p:nvSpPr>
        <p:spPr>
          <a:xfrm>
            <a:off x="7924799" y="3843867"/>
            <a:ext cx="3708402" cy="1215760"/>
          </a:xfrm>
        </p:spPr>
        <p:txBody>
          <a:bodyPr>
            <a:noAutofit/>
          </a:bodyPr>
          <a:lstStyle/>
          <a:p>
            <a:pPr marL="457200" indent="-457200">
              <a:buFont typeface="Arial" panose="020B0604020202020204" pitchFamily="34" charset="0"/>
              <a:buChar char="•"/>
            </a:pPr>
            <a:r>
              <a:rPr lang="es-ES_tradnl" sz="1800" dirty="0">
                <a:latin typeface="Verdana" panose="020B0604030504040204" pitchFamily="34" charset="0"/>
                <a:ea typeface="Verdana" panose="020B0604030504040204" pitchFamily="34" charset="0"/>
                <a:cs typeface="Verdana" panose="020B0604030504040204" pitchFamily="34" charset="0"/>
              </a:rPr>
              <a:t>¿Qué es VIVOLT?</a:t>
            </a:r>
          </a:p>
          <a:p>
            <a:pPr marL="457200" indent="-457200">
              <a:buFont typeface="Arial" panose="020B0604020202020204" pitchFamily="34" charset="0"/>
              <a:buChar char="•"/>
            </a:pPr>
            <a:r>
              <a:rPr lang="es-ES_tradnl" sz="1800" dirty="0">
                <a:latin typeface="Verdana" panose="020B0604030504040204" pitchFamily="34" charset="0"/>
                <a:ea typeface="Verdana" panose="020B0604030504040204" pitchFamily="34" charset="0"/>
                <a:cs typeface="Verdana" panose="020B0604030504040204" pitchFamily="34" charset="0"/>
              </a:rPr>
              <a:t>Detalles del desarrollo</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3</a:t>
            </a:fld>
            <a:endParaRPr lang="es-ES_tradnl" sz="1200" dirty="0">
              <a:solidFill>
                <a:schemeClr val="bg1">
                  <a:lumMod val="50000"/>
                </a:schemeClr>
              </a:solidFill>
            </a:endParaRPr>
          </a:p>
        </p:txBody>
      </p:sp>
      <p:sp>
        <p:nvSpPr>
          <p:cNvPr id="2" name="Rounded Rectangle 1">
            <a:hlinkClick r:id="rId3" action="ppaction://hlinksldjump"/>
            <a:extLst>
              <a:ext uri="{FF2B5EF4-FFF2-40B4-BE49-F238E27FC236}">
                <a16:creationId xmlns:a16="http://schemas.microsoft.com/office/drawing/2014/main" id="{81D160A5-FD8B-3247-8401-3C189A41188B}"/>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820905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5B16BD-12B1-D24A-9B3A-6B2F07451B04}"/>
              </a:ext>
            </a:extLst>
          </p:cNvPr>
          <p:cNvPicPr>
            <a:picLocks noGrp="1" noChangeAspect="1"/>
          </p:cNvPicPr>
          <p:nvPr>
            <p:ph idx="1"/>
          </p:nvPr>
        </p:nvPicPr>
        <p:blipFill>
          <a:blip r:embed="rId2"/>
          <a:stretch>
            <a:fillRect/>
          </a:stretch>
        </p:blipFill>
        <p:spPr>
          <a:xfrm>
            <a:off x="770906" y="2010820"/>
            <a:ext cx="3659079" cy="4351338"/>
          </a:xfrm>
        </p:spPr>
      </p:pic>
      <p:sp>
        <p:nvSpPr>
          <p:cNvPr id="6" name="Title 1">
            <a:extLst>
              <a:ext uri="{FF2B5EF4-FFF2-40B4-BE49-F238E27FC236}">
                <a16:creationId xmlns:a16="http://schemas.microsoft.com/office/drawing/2014/main" id="{131410C4-6376-3D47-B357-F64D50F6ABE4}"/>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 Portal de Clientes</a:t>
            </a:r>
          </a:p>
        </p:txBody>
      </p:sp>
      <p:sp>
        <p:nvSpPr>
          <p:cNvPr id="7" name="Oval 6">
            <a:extLst>
              <a:ext uri="{FF2B5EF4-FFF2-40B4-BE49-F238E27FC236}">
                <a16:creationId xmlns:a16="http://schemas.microsoft.com/office/drawing/2014/main" id="{72B3CFE8-5B53-7543-A23E-82921B9147E9}"/>
              </a:ext>
            </a:extLst>
          </p:cNvPr>
          <p:cNvSpPr/>
          <p:nvPr/>
        </p:nvSpPr>
        <p:spPr>
          <a:xfrm>
            <a:off x="770906" y="3392488"/>
            <a:ext cx="866897" cy="64512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8" name="Straight Arrow Connector 7">
            <a:extLst>
              <a:ext uri="{FF2B5EF4-FFF2-40B4-BE49-F238E27FC236}">
                <a16:creationId xmlns:a16="http://schemas.microsoft.com/office/drawing/2014/main" id="{14B1EA4B-AC48-D440-89F0-16BEE0BBD80B}"/>
              </a:ext>
            </a:extLst>
          </p:cNvPr>
          <p:cNvCxnSpPr>
            <a:cxnSpLocks/>
          </p:cNvCxnSpPr>
          <p:nvPr/>
        </p:nvCxnSpPr>
        <p:spPr>
          <a:xfrm flipV="1">
            <a:off x="1204354" y="1246909"/>
            <a:ext cx="0" cy="211738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B3D8D-F112-D34C-BD4D-6F14E12992A6}"/>
              </a:ext>
            </a:extLst>
          </p:cNvPr>
          <p:cNvSpPr txBox="1"/>
          <p:nvPr/>
        </p:nvSpPr>
        <p:spPr>
          <a:xfrm>
            <a:off x="575459" y="969910"/>
            <a:ext cx="4104117" cy="276999"/>
          </a:xfrm>
          <a:prstGeom prst="rect">
            <a:avLst/>
          </a:prstGeom>
          <a:noFill/>
        </p:spPr>
        <p:txBody>
          <a:bodyPr wrap="square" rtlCol="0">
            <a:spAutoFit/>
          </a:bodyPr>
          <a:lstStyle/>
          <a:p>
            <a:r>
              <a:rPr lang="en-ES" sz="1200" dirty="0"/>
              <a:t>Cambiar nombre de “Enegía Verde” a “Garantías de Origen”</a:t>
            </a:r>
          </a:p>
        </p:txBody>
      </p:sp>
      <p:sp>
        <p:nvSpPr>
          <p:cNvPr id="11" name="TextBox 10">
            <a:extLst>
              <a:ext uri="{FF2B5EF4-FFF2-40B4-BE49-F238E27FC236}">
                <a16:creationId xmlns:a16="http://schemas.microsoft.com/office/drawing/2014/main" id="{BFE8E183-2FDC-E844-92D1-2664032BDF62}"/>
              </a:ext>
            </a:extLst>
          </p:cNvPr>
          <p:cNvSpPr txBox="1"/>
          <p:nvPr/>
        </p:nvSpPr>
        <p:spPr>
          <a:xfrm>
            <a:off x="8262976" y="818549"/>
            <a:ext cx="3929024" cy="461665"/>
          </a:xfrm>
          <a:prstGeom prst="rect">
            <a:avLst/>
          </a:prstGeom>
          <a:noFill/>
        </p:spPr>
        <p:txBody>
          <a:bodyPr wrap="square" rtlCol="0">
            <a:spAutoFit/>
          </a:bodyPr>
          <a:lstStyle/>
          <a:p>
            <a:r>
              <a:rPr lang="en-ES" sz="1200" dirty="0"/>
              <a:t>Revisar que no faltan columnas de los datos que ya hemos recogido del cliente al preparar la oferta. </a:t>
            </a:r>
          </a:p>
        </p:txBody>
      </p:sp>
    </p:spTree>
    <p:extLst>
      <p:ext uri="{BB962C8B-B14F-4D97-AF65-F5344CB8AC3E}">
        <p14:creationId xmlns:p14="http://schemas.microsoft.com/office/powerpoint/2010/main" val="228600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16D72B-8341-674D-A1C8-140FA56236A7}"/>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2.2.3.2.1 El Cliente</a:t>
            </a:r>
          </a:p>
        </p:txBody>
      </p:sp>
      <p:pic>
        <p:nvPicPr>
          <p:cNvPr id="7" name="Picture 6">
            <a:extLst>
              <a:ext uri="{FF2B5EF4-FFF2-40B4-BE49-F238E27FC236}">
                <a16:creationId xmlns:a16="http://schemas.microsoft.com/office/drawing/2014/main" id="{159819C7-45F0-6B4E-ABC5-C2296072D74A}"/>
              </a:ext>
            </a:extLst>
          </p:cNvPr>
          <p:cNvPicPr>
            <a:picLocks noChangeAspect="1"/>
          </p:cNvPicPr>
          <p:nvPr/>
        </p:nvPicPr>
        <p:blipFill>
          <a:blip r:embed="rId2"/>
          <a:stretch>
            <a:fillRect/>
          </a:stretch>
        </p:blipFill>
        <p:spPr>
          <a:xfrm>
            <a:off x="0" y="1605812"/>
            <a:ext cx="7713889" cy="5221378"/>
          </a:xfrm>
          <a:prstGeom prst="rect">
            <a:avLst/>
          </a:prstGeom>
        </p:spPr>
      </p:pic>
      <p:sp>
        <p:nvSpPr>
          <p:cNvPr id="8" name="Oval 7">
            <a:extLst>
              <a:ext uri="{FF2B5EF4-FFF2-40B4-BE49-F238E27FC236}">
                <a16:creationId xmlns:a16="http://schemas.microsoft.com/office/drawing/2014/main" id="{84D2FB48-330B-AB4E-B44E-8160AD6B2815}"/>
              </a:ext>
            </a:extLst>
          </p:cNvPr>
          <p:cNvSpPr/>
          <p:nvPr/>
        </p:nvSpPr>
        <p:spPr>
          <a:xfrm>
            <a:off x="82296" y="1947671"/>
            <a:ext cx="866897" cy="26517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9" name="Straight Arrow Connector 8">
            <a:extLst>
              <a:ext uri="{FF2B5EF4-FFF2-40B4-BE49-F238E27FC236}">
                <a16:creationId xmlns:a16="http://schemas.microsoft.com/office/drawing/2014/main" id="{7CC65D3E-4DF7-6045-A043-927EB938CF13}"/>
              </a:ext>
            </a:extLst>
          </p:cNvPr>
          <p:cNvCxnSpPr>
            <a:cxnSpLocks/>
          </p:cNvCxnSpPr>
          <p:nvPr/>
        </p:nvCxnSpPr>
        <p:spPr>
          <a:xfrm flipV="1">
            <a:off x="211789" y="404379"/>
            <a:ext cx="0" cy="155223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12563C7-3601-0B43-B18B-C76FE7458AA0}"/>
              </a:ext>
            </a:extLst>
          </p:cNvPr>
          <p:cNvSpPr txBox="1"/>
          <p:nvPr/>
        </p:nvSpPr>
        <p:spPr>
          <a:xfrm>
            <a:off x="101008" y="62519"/>
            <a:ext cx="2157978" cy="276999"/>
          </a:xfrm>
          <a:prstGeom prst="rect">
            <a:avLst/>
          </a:prstGeom>
          <a:noFill/>
        </p:spPr>
        <p:txBody>
          <a:bodyPr wrap="square" rtlCol="0">
            <a:spAutoFit/>
          </a:bodyPr>
          <a:lstStyle/>
          <a:p>
            <a:r>
              <a:rPr lang="en-ES" sz="1200" dirty="0"/>
              <a:t>Cambiar nombre a “El Cliente”</a:t>
            </a:r>
          </a:p>
        </p:txBody>
      </p:sp>
      <p:sp>
        <p:nvSpPr>
          <p:cNvPr id="14" name="Oval 13">
            <a:extLst>
              <a:ext uri="{FF2B5EF4-FFF2-40B4-BE49-F238E27FC236}">
                <a16:creationId xmlns:a16="http://schemas.microsoft.com/office/drawing/2014/main" id="{CC096C79-AB45-9542-B204-0D63FA41EC6B}"/>
              </a:ext>
            </a:extLst>
          </p:cNvPr>
          <p:cNvSpPr/>
          <p:nvPr/>
        </p:nvSpPr>
        <p:spPr>
          <a:xfrm>
            <a:off x="365776" y="2103120"/>
            <a:ext cx="2307948" cy="45158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9" name="Straight Arrow Connector 18">
            <a:extLst>
              <a:ext uri="{FF2B5EF4-FFF2-40B4-BE49-F238E27FC236}">
                <a16:creationId xmlns:a16="http://schemas.microsoft.com/office/drawing/2014/main" id="{234ABB80-8BAE-8246-B9EB-C0367AE86D6B}"/>
              </a:ext>
            </a:extLst>
          </p:cNvPr>
          <p:cNvCxnSpPr>
            <a:cxnSpLocks/>
          </p:cNvCxnSpPr>
          <p:nvPr/>
        </p:nvCxnSpPr>
        <p:spPr>
          <a:xfrm flipV="1">
            <a:off x="1481960" y="1310992"/>
            <a:ext cx="0" cy="792129"/>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86DA0E-37D8-2F42-8298-501B24069061}"/>
              </a:ext>
            </a:extLst>
          </p:cNvPr>
          <p:cNvSpPr txBox="1"/>
          <p:nvPr/>
        </p:nvSpPr>
        <p:spPr>
          <a:xfrm>
            <a:off x="367531" y="445823"/>
            <a:ext cx="2306194" cy="830997"/>
          </a:xfrm>
          <a:prstGeom prst="rect">
            <a:avLst/>
          </a:prstGeom>
          <a:noFill/>
        </p:spPr>
        <p:txBody>
          <a:bodyPr wrap="square" rtlCol="0">
            <a:spAutoFit/>
          </a:bodyPr>
          <a:lstStyle/>
          <a:p>
            <a:r>
              <a:rPr lang="en-ES" sz="1200" dirty="0"/>
              <a:t>Cambiar los titulos por los nuestros, hacer más grande e incluir esta estrucutra, pero sin incluir el nombre del comercial. </a:t>
            </a:r>
          </a:p>
        </p:txBody>
      </p:sp>
      <p:sp>
        <p:nvSpPr>
          <p:cNvPr id="22" name="Oval 21">
            <a:extLst>
              <a:ext uri="{FF2B5EF4-FFF2-40B4-BE49-F238E27FC236}">
                <a16:creationId xmlns:a16="http://schemas.microsoft.com/office/drawing/2014/main" id="{4EF57ED7-3FE5-1B4D-8CD6-9CFDA1FD6E66}"/>
              </a:ext>
            </a:extLst>
          </p:cNvPr>
          <p:cNvSpPr/>
          <p:nvPr/>
        </p:nvSpPr>
        <p:spPr>
          <a:xfrm>
            <a:off x="176151" y="2584871"/>
            <a:ext cx="1566289" cy="26517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23" name="TextBox 22">
            <a:extLst>
              <a:ext uri="{FF2B5EF4-FFF2-40B4-BE49-F238E27FC236}">
                <a16:creationId xmlns:a16="http://schemas.microsoft.com/office/drawing/2014/main" id="{91A80235-78FA-3E49-8318-0F5E1C5B6ACD}"/>
              </a:ext>
            </a:extLst>
          </p:cNvPr>
          <p:cNvSpPr txBox="1"/>
          <p:nvPr/>
        </p:nvSpPr>
        <p:spPr>
          <a:xfrm>
            <a:off x="8173131" y="2559041"/>
            <a:ext cx="2157978" cy="276999"/>
          </a:xfrm>
          <a:prstGeom prst="rect">
            <a:avLst/>
          </a:prstGeom>
          <a:noFill/>
        </p:spPr>
        <p:txBody>
          <a:bodyPr wrap="square" rtlCol="0">
            <a:spAutoFit/>
          </a:bodyPr>
          <a:lstStyle/>
          <a:p>
            <a:r>
              <a:rPr lang="en-ES" sz="1200" dirty="0"/>
              <a:t>Nombre del titular de la cuenta</a:t>
            </a:r>
          </a:p>
        </p:txBody>
      </p:sp>
      <p:sp>
        <p:nvSpPr>
          <p:cNvPr id="32" name="Oval 31">
            <a:extLst>
              <a:ext uri="{FF2B5EF4-FFF2-40B4-BE49-F238E27FC236}">
                <a16:creationId xmlns:a16="http://schemas.microsoft.com/office/drawing/2014/main" id="{100E2069-3931-0949-ADA4-31BED3C1F24B}"/>
              </a:ext>
            </a:extLst>
          </p:cNvPr>
          <p:cNvSpPr/>
          <p:nvPr/>
        </p:nvSpPr>
        <p:spPr>
          <a:xfrm>
            <a:off x="6632294" y="2080259"/>
            <a:ext cx="474562" cy="45158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33" name="Straight Arrow Connector 32">
            <a:extLst>
              <a:ext uri="{FF2B5EF4-FFF2-40B4-BE49-F238E27FC236}">
                <a16:creationId xmlns:a16="http://schemas.microsoft.com/office/drawing/2014/main" id="{8461600E-E414-454F-AAA2-E2BEEF9C50A7}"/>
              </a:ext>
            </a:extLst>
          </p:cNvPr>
          <p:cNvCxnSpPr>
            <a:cxnSpLocks/>
            <a:stCxn id="32" idx="0"/>
          </p:cNvCxnSpPr>
          <p:nvPr/>
        </p:nvCxnSpPr>
        <p:spPr>
          <a:xfrm flipV="1">
            <a:off x="6869575" y="1716102"/>
            <a:ext cx="1318876" cy="364157"/>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4066BC6-8F8B-0846-835C-F7AA3150D9A2}"/>
              </a:ext>
            </a:extLst>
          </p:cNvPr>
          <p:cNvSpPr/>
          <p:nvPr/>
        </p:nvSpPr>
        <p:spPr>
          <a:xfrm>
            <a:off x="7106856" y="2070768"/>
            <a:ext cx="474562" cy="45158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6" name="TextBox 35">
            <a:extLst>
              <a:ext uri="{FF2B5EF4-FFF2-40B4-BE49-F238E27FC236}">
                <a16:creationId xmlns:a16="http://schemas.microsoft.com/office/drawing/2014/main" id="{2A4E42D6-072F-2B4C-AA05-FCD499E3FEAD}"/>
              </a:ext>
            </a:extLst>
          </p:cNvPr>
          <p:cNvSpPr txBox="1"/>
          <p:nvPr/>
        </p:nvSpPr>
        <p:spPr>
          <a:xfrm>
            <a:off x="8124019" y="1563446"/>
            <a:ext cx="746029" cy="276999"/>
          </a:xfrm>
          <a:prstGeom prst="rect">
            <a:avLst/>
          </a:prstGeom>
          <a:noFill/>
        </p:spPr>
        <p:txBody>
          <a:bodyPr wrap="square" rtlCol="0">
            <a:spAutoFit/>
          </a:bodyPr>
          <a:lstStyle/>
          <a:p>
            <a:r>
              <a:rPr lang="en-ES" sz="1200" dirty="0"/>
              <a:t>Borrar</a:t>
            </a:r>
          </a:p>
        </p:txBody>
      </p:sp>
      <p:sp>
        <p:nvSpPr>
          <p:cNvPr id="39" name="TextBox 38">
            <a:extLst>
              <a:ext uri="{FF2B5EF4-FFF2-40B4-BE49-F238E27FC236}">
                <a16:creationId xmlns:a16="http://schemas.microsoft.com/office/drawing/2014/main" id="{C07502D5-E080-0B41-88C6-8780292B2D17}"/>
              </a:ext>
            </a:extLst>
          </p:cNvPr>
          <p:cNvSpPr txBox="1"/>
          <p:nvPr/>
        </p:nvSpPr>
        <p:spPr>
          <a:xfrm>
            <a:off x="9280178" y="1716102"/>
            <a:ext cx="2157978" cy="646331"/>
          </a:xfrm>
          <a:prstGeom prst="rect">
            <a:avLst/>
          </a:prstGeom>
          <a:noFill/>
        </p:spPr>
        <p:txBody>
          <a:bodyPr wrap="square" rtlCol="0">
            <a:spAutoFit/>
          </a:bodyPr>
          <a:lstStyle/>
          <a:p>
            <a:r>
              <a:rPr lang="en-ES" sz="1200" dirty="0"/>
              <a:t>Cambiar nombre a ”Enviar email a Cliente”, haciendo MUCHO mas grande el boton. </a:t>
            </a:r>
          </a:p>
        </p:txBody>
      </p:sp>
      <p:sp>
        <p:nvSpPr>
          <p:cNvPr id="40" name="TextBox 39">
            <a:extLst>
              <a:ext uri="{FF2B5EF4-FFF2-40B4-BE49-F238E27FC236}">
                <a16:creationId xmlns:a16="http://schemas.microsoft.com/office/drawing/2014/main" id="{580DEF5D-E17A-0746-A1AE-766295648184}"/>
              </a:ext>
            </a:extLst>
          </p:cNvPr>
          <p:cNvSpPr txBox="1"/>
          <p:nvPr/>
        </p:nvSpPr>
        <p:spPr>
          <a:xfrm>
            <a:off x="8712407" y="607881"/>
            <a:ext cx="3550722" cy="646331"/>
          </a:xfrm>
          <a:prstGeom prst="rect">
            <a:avLst/>
          </a:prstGeom>
          <a:noFill/>
        </p:spPr>
        <p:txBody>
          <a:bodyPr wrap="square" rtlCol="0">
            <a:spAutoFit/>
          </a:bodyPr>
          <a:lstStyle/>
          <a:p>
            <a:r>
              <a:rPr lang="en-ES" sz="1200" dirty="0"/>
              <a:t>La idea de esta página es que los comerciales puedan comunicarse con el cliente y enviarle la información necesaria al cliente desde la intranet. </a:t>
            </a:r>
          </a:p>
        </p:txBody>
      </p:sp>
      <p:cxnSp>
        <p:nvCxnSpPr>
          <p:cNvPr id="41" name="Straight Arrow Connector 40">
            <a:extLst>
              <a:ext uri="{FF2B5EF4-FFF2-40B4-BE49-F238E27FC236}">
                <a16:creationId xmlns:a16="http://schemas.microsoft.com/office/drawing/2014/main" id="{427C7787-8BCE-B540-AAA0-19CA12E854B6}"/>
              </a:ext>
            </a:extLst>
          </p:cNvPr>
          <p:cNvCxnSpPr>
            <a:cxnSpLocks/>
            <a:stCxn id="34" idx="6"/>
            <a:endCxn id="39" idx="1"/>
          </p:cNvCxnSpPr>
          <p:nvPr/>
        </p:nvCxnSpPr>
        <p:spPr>
          <a:xfrm flipV="1">
            <a:off x="7581418" y="2039268"/>
            <a:ext cx="1698760" cy="25729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431B44D-B35C-F04C-B112-DB446F196AFC}"/>
              </a:ext>
            </a:extLst>
          </p:cNvPr>
          <p:cNvSpPr/>
          <p:nvPr/>
        </p:nvSpPr>
        <p:spPr>
          <a:xfrm>
            <a:off x="71220" y="2839243"/>
            <a:ext cx="7642670" cy="1385516"/>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44" name="TextBox 43">
            <a:extLst>
              <a:ext uri="{FF2B5EF4-FFF2-40B4-BE49-F238E27FC236}">
                <a16:creationId xmlns:a16="http://schemas.microsoft.com/office/drawing/2014/main" id="{1A461E7A-95F7-7A49-81E7-048222B2CEE3}"/>
              </a:ext>
            </a:extLst>
          </p:cNvPr>
          <p:cNvSpPr txBox="1"/>
          <p:nvPr/>
        </p:nvSpPr>
        <p:spPr>
          <a:xfrm>
            <a:off x="8038892" y="3116502"/>
            <a:ext cx="4070997" cy="646331"/>
          </a:xfrm>
          <a:prstGeom prst="rect">
            <a:avLst/>
          </a:prstGeom>
          <a:noFill/>
        </p:spPr>
        <p:txBody>
          <a:bodyPr wrap="square" rtlCol="0">
            <a:spAutoFit/>
          </a:bodyPr>
          <a:lstStyle/>
          <a:p>
            <a:r>
              <a:rPr lang="en-ES" sz="1200" dirty="0"/>
              <a:t>Mantener primer cuadro de texto con información general del cliente. Borrar celda de "C</a:t>
            </a:r>
            <a:r>
              <a:rPr lang="en-GB" sz="1200" dirty="0"/>
              <a:t>NAE”</a:t>
            </a:r>
            <a:r>
              <a:rPr lang="en-ES" sz="1200" dirty="0"/>
              <a:t> </a:t>
            </a:r>
          </a:p>
          <a:p>
            <a:r>
              <a:rPr lang="en-ES" sz="1200" dirty="0"/>
              <a:t>Añadir las siguientes celdas: Nombre del comercial. </a:t>
            </a:r>
          </a:p>
        </p:txBody>
      </p:sp>
      <p:sp>
        <p:nvSpPr>
          <p:cNvPr id="45" name="Oval 44">
            <a:extLst>
              <a:ext uri="{FF2B5EF4-FFF2-40B4-BE49-F238E27FC236}">
                <a16:creationId xmlns:a16="http://schemas.microsoft.com/office/drawing/2014/main" id="{92EFF07C-621C-194E-B1F0-6F3CA98A91DB}"/>
              </a:ext>
            </a:extLst>
          </p:cNvPr>
          <p:cNvSpPr/>
          <p:nvPr/>
        </p:nvSpPr>
        <p:spPr>
          <a:xfrm>
            <a:off x="184680" y="4224759"/>
            <a:ext cx="2793297" cy="26517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46" name="Straight Arrow Connector 45">
            <a:extLst>
              <a:ext uri="{FF2B5EF4-FFF2-40B4-BE49-F238E27FC236}">
                <a16:creationId xmlns:a16="http://schemas.microsoft.com/office/drawing/2014/main" id="{F8719F33-7F72-694E-8B65-8A23FCE17FAA}"/>
              </a:ext>
            </a:extLst>
          </p:cNvPr>
          <p:cNvCxnSpPr>
            <a:cxnSpLocks/>
          </p:cNvCxnSpPr>
          <p:nvPr/>
        </p:nvCxnSpPr>
        <p:spPr>
          <a:xfrm>
            <a:off x="2977977" y="4373715"/>
            <a:ext cx="5040106"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274F791-5C78-9F47-8B5E-C16E86EE31BB}"/>
              </a:ext>
            </a:extLst>
          </p:cNvPr>
          <p:cNvCxnSpPr>
            <a:cxnSpLocks/>
            <a:stCxn id="43" idx="6"/>
            <a:endCxn id="44" idx="1"/>
          </p:cNvCxnSpPr>
          <p:nvPr/>
        </p:nvCxnSpPr>
        <p:spPr>
          <a:xfrm flipV="1">
            <a:off x="7713890" y="3439668"/>
            <a:ext cx="325002" cy="92333"/>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62E811-DBF8-E94A-863A-44566DE167AB}"/>
              </a:ext>
            </a:extLst>
          </p:cNvPr>
          <p:cNvSpPr txBox="1"/>
          <p:nvPr/>
        </p:nvSpPr>
        <p:spPr>
          <a:xfrm>
            <a:off x="8018082" y="4224759"/>
            <a:ext cx="4070997" cy="1569660"/>
          </a:xfrm>
          <a:prstGeom prst="rect">
            <a:avLst/>
          </a:prstGeom>
          <a:noFill/>
        </p:spPr>
        <p:txBody>
          <a:bodyPr wrap="square" rtlCol="0">
            <a:spAutoFit/>
          </a:bodyPr>
          <a:lstStyle/>
          <a:p>
            <a:r>
              <a:rPr lang="en-ES" sz="1200" dirty="0"/>
              <a:t>Mantener estructura. Entramos más en detalle, en los apartados:</a:t>
            </a:r>
          </a:p>
          <a:p>
            <a:pPr marL="171450" indent="-171450">
              <a:buFontTx/>
              <a:buChar char="-"/>
            </a:pPr>
            <a:r>
              <a:rPr lang="en-ES" sz="1200" dirty="0"/>
              <a:t>2.2.3.2.1.i. Datos Tarifa Luz</a:t>
            </a:r>
          </a:p>
          <a:p>
            <a:pPr marL="171450" indent="-171450">
              <a:buFontTx/>
              <a:buChar char="-"/>
            </a:pPr>
            <a:r>
              <a:rPr lang="en-ES" sz="1200" dirty="0"/>
              <a:t>2.2.3.2.1.ii. Direcciones. Igual que 2.2.3.1.ii. Direcciones	</a:t>
            </a:r>
          </a:p>
          <a:p>
            <a:pPr marL="171450" indent="-171450">
              <a:buFontTx/>
              <a:buChar char="-"/>
            </a:pPr>
            <a:r>
              <a:rPr lang="en-ES" sz="1200" dirty="0"/>
              <a:t>2.2.3.2.1.iii. Datos Bancarios. Igual que 2.2.3.1.iii. Datos Bancarios. </a:t>
            </a:r>
          </a:p>
          <a:p>
            <a:pPr marL="171450" indent="-171450">
              <a:buFontTx/>
              <a:buChar char="-"/>
            </a:pPr>
            <a:r>
              <a:rPr lang="en-ES" sz="1200" dirty="0"/>
              <a:t>2.2.3.2.1.iv. Documentos. Resaltar documentos. </a:t>
            </a:r>
          </a:p>
          <a:p>
            <a:endParaRPr lang="en-ES" sz="1200" dirty="0"/>
          </a:p>
        </p:txBody>
      </p:sp>
      <p:pic>
        <p:nvPicPr>
          <p:cNvPr id="65" name="Picture 64">
            <a:extLst>
              <a:ext uri="{FF2B5EF4-FFF2-40B4-BE49-F238E27FC236}">
                <a16:creationId xmlns:a16="http://schemas.microsoft.com/office/drawing/2014/main" id="{A3BE58AC-F02E-AA41-826C-F72D56D1BC67}"/>
              </a:ext>
            </a:extLst>
          </p:cNvPr>
          <p:cNvPicPr>
            <a:picLocks noChangeAspect="1"/>
          </p:cNvPicPr>
          <p:nvPr/>
        </p:nvPicPr>
        <p:blipFill>
          <a:blip r:embed="rId3"/>
          <a:stretch>
            <a:fillRect/>
          </a:stretch>
        </p:blipFill>
        <p:spPr>
          <a:xfrm>
            <a:off x="3059671" y="170108"/>
            <a:ext cx="1181538" cy="1382426"/>
          </a:xfrm>
          <a:prstGeom prst="rect">
            <a:avLst/>
          </a:prstGeom>
        </p:spPr>
      </p:pic>
      <p:cxnSp>
        <p:nvCxnSpPr>
          <p:cNvPr id="66" name="Straight Arrow Connector 65">
            <a:extLst>
              <a:ext uri="{FF2B5EF4-FFF2-40B4-BE49-F238E27FC236}">
                <a16:creationId xmlns:a16="http://schemas.microsoft.com/office/drawing/2014/main" id="{85ED484F-0E5B-0849-904E-3E9AB782C05C}"/>
              </a:ext>
            </a:extLst>
          </p:cNvPr>
          <p:cNvCxnSpPr>
            <a:cxnSpLocks/>
            <a:endCxn id="65" idx="1"/>
          </p:cNvCxnSpPr>
          <p:nvPr/>
        </p:nvCxnSpPr>
        <p:spPr>
          <a:xfrm>
            <a:off x="2358891" y="861321"/>
            <a:ext cx="700780"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0CB3C5-C398-2A46-8F78-51B22A8311D9}"/>
              </a:ext>
            </a:extLst>
          </p:cNvPr>
          <p:cNvSpPr/>
          <p:nvPr/>
        </p:nvSpPr>
        <p:spPr>
          <a:xfrm>
            <a:off x="4522261" y="-8700"/>
            <a:ext cx="3985081" cy="1384995"/>
          </a:xfrm>
          <a:prstGeom prst="rect">
            <a:avLst/>
          </a:prstGeom>
        </p:spPr>
        <p:txBody>
          <a:bodyPr wrap="square">
            <a:spAutoFit/>
          </a:bodyPr>
          <a:lstStyle/>
          <a:p>
            <a:pPr marL="342900" lvl="0" indent="-342900">
              <a:buFont typeface="Symbol" pitchFamily="2" charset="2"/>
              <a:buChar char=""/>
            </a:pPr>
            <a:r>
              <a:rPr lang="es-ES" sz="1200" dirty="0">
                <a:latin typeface="Calibri" panose="020F0502020204030204" pitchFamily="34" charset="0"/>
                <a:ea typeface="Calibri" panose="020F0502020204030204" pitchFamily="34" charset="0"/>
                <a:cs typeface="Symbol" pitchFamily="2" charset="2"/>
              </a:rPr>
              <a:t>Por ejemplo:</a:t>
            </a:r>
            <a:endParaRPr lang="en-ES" sz="1200" dirty="0">
              <a:latin typeface="Calibri" panose="020F0502020204030204" pitchFamily="34" charset="0"/>
              <a:ea typeface="Calibri" panose="020F0502020204030204" pitchFamily="34" charset="0"/>
              <a:cs typeface="Symbol" pitchFamily="2" charset="2"/>
            </a:endParaRPr>
          </a:p>
          <a:p>
            <a:pPr marL="342900" lvl="0" indent="-342900">
              <a:buFont typeface="Calibri" panose="020F0502020204030204" pitchFamily="34" charset="0"/>
              <a:buChar char="-"/>
            </a:pPr>
            <a:r>
              <a:rPr lang="es-ES" sz="1200" dirty="0">
                <a:latin typeface="Calibri" panose="020F0502020204030204" pitchFamily="34" charset="0"/>
                <a:ea typeface="Calibri" panose="020F0502020204030204" pitchFamily="34" charset="0"/>
                <a:cs typeface="Times New Roman" panose="02020603050405020304" pitchFamily="18" charset="0"/>
              </a:rPr>
              <a:t>Amarillo. Oferta, email y contrato enviado  </a:t>
            </a:r>
            <a:endParaRPr lang="en-E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200" dirty="0">
                <a:latin typeface="Calibri" panose="020F0502020204030204" pitchFamily="34" charset="0"/>
                <a:ea typeface="Calibri" panose="020F0502020204030204" pitchFamily="34" charset="0"/>
                <a:cs typeface="Times New Roman" panose="02020603050405020304" pitchFamily="18" charset="0"/>
              </a:rPr>
              <a:t>Verde. Cliente firmado. Una vez el comercial ha cobrado su comisión del cliente, se borra de su intranet y pasa a gestionarse en retención del cliente. La información del cliente firmado se envía a la base de datos. </a:t>
            </a:r>
            <a:endParaRPr lang="en-E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1" name="Straight Arrow Connector 70">
            <a:extLst>
              <a:ext uri="{FF2B5EF4-FFF2-40B4-BE49-F238E27FC236}">
                <a16:creationId xmlns:a16="http://schemas.microsoft.com/office/drawing/2014/main" id="{97D8CA08-A840-A448-94CF-AC9DF9B10D78}"/>
              </a:ext>
            </a:extLst>
          </p:cNvPr>
          <p:cNvCxnSpPr>
            <a:cxnSpLocks/>
          </p:cNvCxnSpPr>
          <p:nvPr/>
        </p:nvCxnSpPr>
        <p:spPr>
          <a:xfrm>
            <a:off x="1714382" y="2718855"/>
            <a:ext cx="6474069"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16201C2-2213-284A-8BED-56B8DAF9C076}"/>
              </a:ext>
            </a:extLst>
          </p:cNvPr>
          <p:cNvCxnSpPr>
            <a:cxnSpLocks/>
            <a:endCxn id="69" idx="1"/>
          </p:cNvCxnSpPr>
          <p:nvPr/>
        </p:nvCxnSpPr>
        <p:spPr>
          <a:xfrm flipV="1">
            <a:off x="4009300" y="683798"/>
            <a:ext cx="512961" cy="158312"/>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E6F7DE9-191F-1E4F-B867-A74725AD7301}"/>
              </a:ext>
            </a:extLst>
          </p:cNvPr>
          <p:cNvSpPr/>
          <p:nvPr/>
        </p:nvSpPr>
        <p:spPr>
          <a:xfrm>
            <a:off x="8670058" y="3280027"/>
            <a:ext cx="1689109" cy="3217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Pdte. Revisar con COIA</a:t>
            </a:r>
          </a:p>
        </p:txBody>
      </p:sp>
    </p:spTree>
    <p:extLst>
      <p:ext uri="{BB962C8B-B14F-4D97-AF65-F5344CB8AC3E}">
        <p14:creationId xmlns:p14="http://schemas.microsoft.com/office/powerpoint/2010/main" val="324310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D5F415-7181-F24F-A1AE-797139C348C0}"/>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2.2.3.2.1 El Cliente</a:t>
            </a:r>
          </a:p>
          <a:p>
            <a:r>
              <a:rPr lang="es-ES" dirty="0"/>
              <a:t>i. Datos tarifa de luz</a:t>
            </a:r>
          </a:p>
        </p:txBody>
      </p:sp>
      <p:pic>
        <p:nvPicPr>
          <p:cNvPr id="6" name="Picture 5">
            <a:extLst>
              <a:ext uri="{FF2B5EF4-FFF2-40B4-BE49-F238E27FC236}">
                <a16:creationId xmlns:a16="http://schemas.microsoft.com/office/drawing/2014/main" id="{6C7D6887-1C35-1641-9977-8C421A809F86}"/>
              </a:ext>
            </a:extLst>
          </p:cNvPr>
          <p:cNvPicPr>
            <a:picLocks noChangeAspect="1"/>
          </p:cNvPicPr>
          <p:nvPr/>
        </p:nvPicPr>
        <p:blipFill>
          <a:blip r:embed="rId2"/>
          <a:stretch>
            <a:fillRect/>
          </a:stretch>
        </p:blipFill>
        <p:spPr>
          <a:xfrm>
            <a:off x="0" y="2330903"/>
            <a:ext cx="7537786" cy="4464343"/>
          </a:xfrm>
          <a:prstGeom prst="rect">
            <a:avLst/>
          </a:prstGeom>
        </p:spPr>
      </p:pic>
      <p:sp>
        <p:nvSpPr>
          <p:cNvPr id="8" name="Oval 7">
            <a:extLst>
              <a:ext uri="{FF2B5EF4-FFF2-40B4-BE49-F238E27FC236}">
                <a16:creationId xmlns:a16="http://schemas.microsoft.com/office/drawing/2014/main" id="{1CFF0E6B-329A-4542-A96B-BF2803999A33}"/>
              </a:ext>
            </a:extLst>
          </p:cNvPr>
          <p:cNvSpPr/>
          <p:nvPr/>
        </p:nvSpPr>
        <p:spPr>
          <a:xfrm>
            <a:off x="5672960" y="2653554"/>
            <a:ext cx="1240796" cy="426358"/>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9" name="Straight Arrow Connector 8">
            <a:extLst>
              <a:ext uri="{FF2B5EF4-FFF2-40B4-BE49-F238E27FC236}">
                <a16:creationId xmlns:a16="http://schemas.microsoft.com/office/drawing/2014/main" id="{7A54D78B-A545-B048-8EF1-D59562F8ADE1}"/>
              </a:ext>
            </a:extLst>
          </p:cNvPr>
          <p:cNvCxnSpPr>
            <a:cxnSpLocks/>
            <a:endCxn id="10" idx="2"/>
          </p:cNvCxnSpPr>
          <p:nvPr/>
        </p:nvCxnSpPr>
        <p:spPr>
          <a:xfrm flipV="1">
            <a:off x="6298849" y="1904546"/>
            <a:ext cx="0" cy="749008"/>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349698-FF8E-954E-99EB-D94B36864A9B}"/>
              </a:ext>
            </a:extLst>
          </p:cNvPr>
          <p:cNvSpPr txBox="1"/>
          <p:nvPr/>
        </p:nvSpPr>
        <p:spPr>
          <a:xfrm>
            <a:off x="6007496" y="1627547"/>
            <a:ext cx="582705" cy="276999"/>
          </a:xfrm>
          <a:prstGeom prst="rect">
            <a:avLst/>
          </a:prstGeom>
          <a:noFill/>
        </p:spPr>
        <p:txBody>
          <a:bodyPr wrap="square" rtlCol="0">
            <a:spAutoFit/>
          </a:bodyPr>
          <a:lstStyle/>
          <a:p>
            <a:r>
              <a:rPr lang="en-ES" sz="1200" dirty="0"/>
              <a:t>Borrar</a:t>
            </a:r>
          </a:p>
        </p:txBody>
      </p:sp>
      <p:sp>
        <p:nvSpPr>
          <p:cNvPr id="18" name="TextBox 17">
            <a:extLst>
              <a:ext uri="{FF2B5EF4-FFF2-40B4-BE49-F238E27FC236}">
                <a16:creationId xmlns:a16="http://schemas.microsoft.com/office/drawing/2014/main" id="{99D27D97-506A-E34A-936E-B5D68619D021}"/>
              </a:ext>
            </a:extLst>
          </p:cNvPr>
          <p:cNvSpPr txBox="1"/>
          <p:nvPr/>
        </p:nvSpPr>
        <p:spPr>
          <a:xfrm>
            <a:off x="860612" y="374397"/>
            <a:ext cx="3163775" cy="461665"/>
          </a:xfrm>
          <a:prstGeom prst="rect">
            <a:avLst/>
          </a:prstGeom>
          <a:noFill/>
        </p:spPr>
        <p:txBody>
          <a:bodyPr wrap="square" rtlCol="0">
            <a:spAutoFit/>
          </a:bodyPr>
          <a:lstStyle/>
          <a:p>
            <a:r>
              <a:rPr lang="en-ES" sz="1200" dirty="0"/>
              <a:t>El resto de la estrucutra y contenido mantener igual. </a:t>
            </a:r>
          </a:p>
        </p:txBody>
      </p:sp>
      <p:cxnSp>
        <p:nvCxnSpPr>
          <p:cNvPr id="19" name="Straight Arrow Connector 18">
            <a:extLst>
              <a:ext uri="{FF2B5EF4-FFF2-40B4-BE49-F238E27FC236}">
                <a16:creationId xmlns:a16="http://schemas.microsoft.com/office/drawing/2014/main" id="{AE2C706A-D949-194C-B771-D24276629708}"/>
              </a:ext>
            </a:extLst>
          </p:cNvPr>
          <p:cNvCxnSpPr>
            <a:cxnSpLocks/>
            <a:endCxn id="20" idx="1"/>
          </p:cNvCxnSpPr>
          <p:nvPr/>
        </p:nvCxnSpPr>
        <p:spPr>
          <a:xfrm flipV="1">
            <a:off x="7337502" y="4447991"/>
            <a:ext cx="1052638" cy="737327"/>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3B0F0C-A4CB-DB4D-B08F-6E0593577BC9}"/>
              </a:ext>
            </a:extLst>
          </p:cNvPr>
          <p:cNvSpPr txBox="1"/>
          <p:nvPr/>
        </p:nvSpPr>
        <p:spPr>
          <a:xfrm>
            <a:off x="8390140" y="4032492"/>
            <a:ext cx="2976938" cy="830997"/>
          </a:xfrm>
          <a:prstGeom prst="rect">
            <a:avLst/>
          </a:prstGeom>
          <a:noFill/>
        </p:spPr>
        <p:txBody>
          <a:bodyPr wrap="square" rtlCol="0">
            <a:spAutoFit/>
          </a:bodyPr>
          <a:lstStyle/>
          <a:p>
            <a:pPr lvl="0"/>
            <a:r>
              <a:rPr lang="en-ES" sz="1200" dirty="0"/>
              <a:t>Borrar estos campos y poner la misma estructura que la establecida en el apartado “</a:t>
            </a:r>
            <a:r>
              <a:rPr lang="es-ES" sz="1200" dirty="0"/>
              <a:t>2.2.3.1. Nueva Oferta i. Datos tarifa luz/gas”</a:t>
            </a:r>
          </a:p>
          <a:p>
            <a:endParaRPr lang="en-ES" sz="1200" dirty="0"/>
          </a:p>
        </p:txBody>
      </p:sp>
      <p:sp>
        <p:nvSpPr>
          <p:cNvPr id="3" name="Rectangle 2">
            <a:extLst>
              <a:ext uri="{FF2B5EF4-FFF2-40B4-BE49-F238E27FC236}">
                <a16:creationId xmlns:a16="http://schemas.microsoft.com/office/drawing/2014/main" id="{9C009673-314B-C04A-955C-F22205C9DAB6}"/>
              </a:ext>
            </a:extLst>
          </p:cNvPr>
          <p:cNvSpPr/>
          <p:nvPr/>
        </p:nvSpPr>
        <p:spPr>
          <a:xfrm>
            <a:off x="211873" y="4032492"/>
            <a:ext cx="7125629" cy="2569030"/>
          </a:xfrm>
          <a:prstGeom prst="rect">
            <a:avLst/>
          </a:prstGeom>
          <a:noFill/>
          <a:ln w="38100">
            <a:solidFill>
              <a:srgbClr val="FA87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5042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81292A-7B06-4E49-91CD-6932471CE41B}"/>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2.2.3.2.1 El Cliente</a:t>
            </a:r>
          </a:p>
          <a:p>
            <a:r>
              <a:rPr lang="es-ES" dirty="0"/>
              <a:t>iv. Documentos</a:t>
            </a:r>
          </a:p>
        </p:txBody>
      </p:sp>
      <p:sp>
        <p:nvSpPr>
          <p:cNvPr id="5" name="TextBox 4">
            <a:extLst>
              <a:ext uri="{FF2B5EF4-FFF2-40B4-BE49-F238E27FC236}">
                <a16:creationId xmlns:a16="http://schemas.microsoft.com/office/drawing/2014/main" id="{1C04C793-628C-0C48-B09B-49AD0964E1B0}"/>
              </a:ext>
            </a:extLst>
          </p:cNvPr>
          <p:cNvSpPr txBox="1"/>
          <p:nvPr/>
        </p:nvSpPr>
        <p:spPr>
          <a:xfrm>
            <a:off x="4790520" y="172218"/>
            <a:ext cx="4410635" cy="646331"/>
          </a:xfrm>
          <a:prstGeom prst="rect">
            <a:avLst/>
          </a:prstGeom>
          <a:noFill/>
        </p:spPr>
        <p:txBody>
          <a:bodyPr wrap="square" rtlCol="0">
            <a:spAutoFit/>
          </a:bodyPr>
          <a:lstStyle/>
          <a:p>
            <a:r>
              <a:rPr lang="en-ES" sz="1200" dirty="0"/>
              <a:t>Resaltar un poco más que los otros trés, ya que aqui se encuentra el estudio de ahorro, y es realmente la única pestaña donde se puede interactuar con los datos de este apartado.  </a:t>
            </a:r>
          </a:p>
        </p:txBody>
      </p:sp>
      <p:pic>
        <p:nvPicPr>
          <p:cNvPr id="7" name="Picture 6">
            <a:extLst>
              <a:ext uri="{FF2B5EF4-FFF2-40B4-BE49-F238E27FC236}">
                <a16:creationId xmlns:a16="http://schemas.microsoft.com/office/drawing/2014/main" id="{D4074736-82C3-3444-BDA5-337BFCF0EC32}"/>
              </a:ext>
            </a:extLst>
          </p:cNvPr>
          <p:cNvPicPr>
            <a:picLocks noChangeAspect="1"/>
          </p:cNvPicPr>
          <p:nvPr/>
        </p:nvPicPr>
        <p:blipFill>
          <a:blip r:embed="rId2"/>
          <a:stretch>
            <a:fillRect/>
          </a:stretch>
        </p:blipFill>
        <p:spPr>
          <a:xfrm>
            <a:off x="0" y="2898843"/>
            <a:ext cx="8506723" cy="3959157"/>
          </a:xfrm>
          <a:prstGeom prst="rect">
            <a:avLst/>
          </a:prstGeom>
        </p:spPr>
      </p:pic>
      <p:cxnSp>
        <p:nvCxnSpPr>
          <p:cNvPr id="8" name="Straight Arrow Connector 7">
            <a:extLst>
              <a:ext uri="{FF2B5EF4-FFF2-40B4-BE49-F238E27FC236}">
                <a16:creationId xmlns:a16="http://schemas.microsoft.com/office/drawing/2014/main" id="{94B39EBF-810D-554B-AE46-5611235F18E1}"/>
              </a:ext>
            </a:extLst>
          </p:cNvPr>
          <p:cNvCxnSpPr>
            <a:cxnSpLocks/>
            <a:stCxn id="9" idx="0"/>
            <a:endCxn id="25" idx="2"/>
          </p:cNvCxnSpPr>
          <p:nvPr/>
        </p:nvCxnSpPr>
        <p:spPr>
          <a:xfrm flipH="1" flipV="1">
            <a:off x="2315322" y="2719319"/>
            <a:ext cx="210570" cy="554027"/>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A06AF10-E532-B142-81E3-C5D722BF5B77}"/>
              </a:ext>
            </a:extLst>
          </p:cNvPr>
          <p:cNvSpPr/>
          <p:nvPr/>
        </p:nvSpPr>
        <p:spPr>
          <a:xfrm>
            <a:off x="-454072" y="3273346"/>
            <a:ext cx="5959928" cy="3584653"/>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0" name="Straight Arrow Connector 19">
            <a:extLst>
              <a:ext uri="{FF2B5EF4-FFF2-40B4-BE49-F238E27FC236}">
                <a16:creationId xmlns:a16="http://schemas.microsoft.com/office/drawing/2014/main" id="{CA92EE88-F495-6345-B443-81F06A0E0E76}"/>
              </a:ext>
            </a:extLst>
          </p:cNvPr>
          <p:cNvCxnSpPr>
            <a:cxnSpLocks/>
            <a:endCxn id="17" idx="1"/>
          </p:cNvCxnSpPr>
          <p:nvPr/>
        </p:nvCxnSpPr>
        <p:spPr>
          <a:xfrm flipV="1">
            <a:off x="7938052" y="1858696"/>
            <a:ext cx="818364" cy="1818784"/>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3B5306A-17AA-C94D-A041-642C56A4A308}"/>
              </a:ext>
            </a:extLst>
          </p:cNvPr>
          <p:cNvPicPr>
            <a:picLocks noChangeAspect="1"/>
          </p:cNvPicPr>
          <p:nvPr/>
        </p:nvPicPr>
        <p:blipFill>
          <a:blip r:embed="rId3"/>
          <a:stretch>
            <a:fillRect/>
          </a:stretch>
        </p:blipFill>
        <p:spPr>
          <a:xfrm>
            <a:off x="10048528" y="2898843"/>
            <a:ext cx="1878153" cy="2103741"/>
          </a:xfrm>
          <a:prstGeom prst="rect">
            <a:avLst/>
          </a:prstGeom>
        </p:spPr>
      </p:pic>
      <p:sp>
        <p:nvSpPr>
          <p:cNvPr id="24" name="TextBox 23">
            <a:extLst>
              <a:ext uri="{FF2B5EF4-FFF2-40B4-BE49-F238E27FC236}">
                <a16:creationId xmlns:a16="http://schemas.microsoft.com/office/drawing/2014/main" id="{E8620E79-0449-0B4A-A350-214BF27D3DFF}"/>
              </a:ext>
            </a:extLst>
          </p:cNvPr>
          <p:cNvSpPr txBox="1"/>
          <p:nvPr/>
        </p:nvSpPr>
        <p:spPr>
          <a:xfrm>
            <a:off x="8980470" y="4878420"/>
            <a:ext cx="3125142" cy="1200329"/>
          </a:xfrm>
          <a:prstGeom prst="rect">
            <a:avLst/>
          </a:prstGeom>
          <a:noFill/>
        </p:spPr>
        <p:txBody>
          <a:bodyPr wrap="square" rtlCol="0">
            <a:spAutoFit/>
          </a:bodyPr>
          <a:lstStyle/>
          <a:p>
            <a:r>
              <a:rPr lang="en-ES" sz="1200" dirty="0"/>
              <a:t>Al seleccionar el fichero se abre un cuadro de texto, el Nombre se queda con el del archivo, pero hay opción de añadir un comentario. Cambiar nombre “Comentario” por “Descripción” y que salga dentro del recuadro blanco. Todo lo demas dejar igual. </a:t>
            </a:r>
          </a:p>
        </p:txBody>
      </p:sp>
      <p:sp>
        <p:nvSpPr>
          <p:cNvPr id="25" name="TextBox 24">
            <a:extLst>
              <a:ext uri="{FF2B5EF4-FFF2-40B4-BE49-F238E27FC236}">
                <a16:creationId xmlns:a16="http://schemas.microsoft.com/office/drawing/2014/main" id="{D3D631C0-D4EC-C94B-9CA9-3B4116123FFA}"/>
              </a:ext>
            </a:extLst>
          </p:cNvPr>
          <p:cNvSpPr txBox="1"/>
          <p:nvPr/>
        </p:nvSpPr>
        <p:spPr>
          <a:xfrm>
            <a:off x="110004" y="41663"/>
            <a:ext cx="4410635" cy="2677656"/>
          </a:xfrm>
          <a:prstGeom prst="rect">
            <a:avLst/>
          </a:prstGeom>
          <a:noFill/>
        </p:spPr>
        <p:txBody>
          <a:bodyPr wrap="square" rtlCol="0">
            <a:spAutoFit/>
          </a:bodyPr>
          <a:lstStyle/>
          <a:p>
            <a:r>
              <a:rPr lang="en-GB" sz="1200" dirty="0"/>
              <a:t>M</a:t>
            </a:r>
            <a:r>
              <a:rPr lang="en-ES" sz="1200" dirty="0"/>
              <a:t>antener la misma estructura, añadiendo una nueva columna con “Nombre del Archivo”. Además, cambiar nombre de “Usuario” por “Agente”, y el campo se rellena con el nombre del agente que haya subido el archivo. Además, en esta carpeta se tendrán que generar de forma automatica:</a:t>
            </a:r>
          </a:p>
          <a:p>
            <a:r>
              <a:rPr lang="en-ES" sz="1200" dirty="0"/>
              <a:t>1. Estudio de Ahorro. El Estudio de Ahorro se crea con el mismo nombre, y en la descripción saldra si es multicups en caso de serlo. </a:t>
            </a:r>
          </a:p>
          <a:p>
            <a:r>
              <a:rPr lang="en-ES" sz="1200" dirty="0"/>
              <a:t>2. Contrato con los campos del cliente rellenados. El nombre que se genera es “Contrato Cliente” y en Descripción pondrá “Sin Firmar”. Cuando el Agente suba la versión firmada, se genera un nueva fila con la descripción de Firmado. ¿Podemos hacer que el mismo documento, una vez firmado se sustituya por el no firmado?</a:t>
            </a:r>
          </a:p>
          <a:p>
            <a:r>
              <a:rPr lang="en-ES" sz="1200" dirty="0"/>
              <a:t>3. SIPS del cliente. Se descarga el fichero con la información de consumo del cliente. </a:t>
            </a:r>
          </a:p>
        </p:txBody>
      </p:sp>
      <p:sp>
        <p:nvSpPr>
          <p:cNvPr id="17" name="TextBox 16">
            <a:extLst>
              <a:ext uri="{FF2B5EF4-FFF2-40B4-BE49-F238E27FC236}">
                <a16:creationId xmlns:a16="http://schemas.microsoft.com/office/drawing/2014/main" id="{3E04CC3F-68D8-F445-94D4-53C992AE687D}"/>
              </a:ext>
            </a:extLst>
          </p:cNvPr>
          <p:cNvSpPr txBox="1"/>
          <p:nvPr/>
        </p:nvSpPr>
        <p:spPr>
          <a:xfrm>
            <a:off x="8756416" y="1258531"/>
            <a:ext cx="2028897" cy="1200329"/>
          </a:xfrm>
          <a:prstGeom prst="rect">
            <a:avLst/>
          </a:prstGeom>
          <a:noFill/>
        </p:spPr>
        <p:txBody>
          <a:bodyPr wrap="square" rtlCol="0">
            <a:spAutoFit/>
          </a:bodyPr>
          <a:lstStyle/>
          <a:p>
            <a:r>
              <a:rPr lang="en-ES" sz="1200" dirty="0"/>
              <a:t>Al seleccionar “Borwse” se abre una carpeta con acceso a los documentos del ordenador para que busques el documento que quieres adjuntar</a:t>
            </a:r>
          </a:p>
        </p:txBody>
      </p:sp>
    </p:spTree>
    <p:extLst>
      <p:ext uri="{BB962C8B-B14F-4D97-AF65-F5344CB8AC3E}">
        <p14:creationId xmlns:p14="http://schemas.microsoft.com/office/powerpoint/2010/main" val="724730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81292A-7B06-4E49-91CD-6932471CE41B}"/>
              </a:ext>
            </a:extLst>
          </p:cNvPr>
          <p:cNvSpPr txBox="1">
            <a:spLocks/>
          </p:cNvSpPr>
          <p:nvPr/>
        </p:nvSpPr>
        <p:spPr>
          <a:xfrm>
            <a:off x="3859306" y="-9790"/>
            <a:ext cx="8332694"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2.2.3.3. documentos comerciales</a:t>
            </a:r>
          </a:p>
        </p:txBody>
      </p:sp>
      <p:sp>
        <p:nvSpPr>
          <p:cNvPr id="17" name="Rectangle 16">
            <a:extLst>
              <a:ext uri="{FF2B5EF4-FFF2-40B4-BE49-F238E27FC236}">
                <a16:creationId xmlns:a16="http://schemas.microsoft.com/office/drawing/2014/main" id="{A1D77FE4-54FA-C347-AF55-41767528FBDF}"/>
              </a:ext>
            </a:extLst>
          </p:cNvPr>
          <p:cNvSpPr/>
          <p:nvPr/>
        </p:nvSpPr>
        <p:spPr>
          <a:xfrm>
            <a:off x="1085909" y="1375833"/>
            <a:ext cx="9685185" cy="4043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err="1">
                <a:solidFill>
                  <a:schemeClr val="tx1"/>
                </a:solidFill>
              </a:rPr>
              <a:t>Check</a:t>
            </a:r>
            <a:r>
              <a:rPr lang="es-ES_tradnl" sz="1000" dirty="0">
                <a:solidFill>
                  <a:schemeClr val="tx1"/>
                </a:solidFill>
              </a:rPr>
              <a:t> numero de titulo</a:t>
            </a:r>
          </a:p>
        </p:txBody>
      </p:sp>
      <p:sp>
        <p:nvSpPr>
          <p:cNvPr id="2" name="TextBox 1">
            <a:extLst>
              <a:ext uri="{FF2B5EF4-FFF2-40B4-BE49-F238E27FC236}">
                <a16:creationId xmlns:a16="http://schemas.microsoft.com/office/drawing/2014/main" id="{35176542-D2DD-AE41-9E5E-DAF22741C99B}"/>
              </a:ext>
            </a:extLst>
          </p:cNvPr>
          <p:cNvSpPr txBox="1"/>
          <p:nvPr/>
        </p:nvSpPr>
        <p:spPr>
          <a:xfrm>
            <a:off x="1414130" y="563526"/>
            <a:ext cx="3785191" cy="923330"/>
          </a:xfrm>
          <a:prstGeom prst="rect">
            <a:avLst/>
          </a:prstGeom>
          <a:noFill/>
        </p:spPr>
        <p:txBody>
          <a:bodyPr wrap="square" rtlCol="0">
            <a:spAutoFit/>
          </a:bodyPr>
          <a:lstStyle/>
          <a:p>
            <a:r>
              <a:rPr lang="en-ES" dirty="0"/>
              <a:t>Acceder a los documentos utiles para el comercial ordenado en carpetas como: plantillas de emails, </a:t>
            </a:r>
          </a:p>
        </p:txBody>
      </p:sp>
    </p:spTree>
    <p:extLst>
      <p:ext uri="{BB962C8B-B14F-4D97-AF65-F5344CB8AC3E}">
        <p14:creationId xmlns:p14="http://schemas.microsoft.com/office/powerpoint/2010/main" val="1021219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81292A-7B06-4E49-91CD-6932471CE41B}"/>
              </a:ext>
            </a:extLst>
          </p:cNvPr>
          <p:cNvSpPr txBox="1">
            <a:spLocks/>
          </p:cNvSpPr>
          <p:nvPr/>
        </p:nvSpPr>
        <p:spPr>
          <a:xfrm>
            <a:off x="3859306" y="-9790"/>
            <a:ext cx="8332694"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2.2.3.4. Consumo CUPS</a:t>
            </a:r>
          </a:p>
        </p:txBody>
      </p:sp>
      <p:sp>
        <p:nvSpPr>
          <p:cNvPr id="17" name="Rectangle 16">
            <a:extLst>
              <a:ext uri="{FF2B5EF4-FFF2-40B4-BE49-F238E27FC236}">
                <a16:creationId xmlns:a16="http://schemas.microsoft.com/office/drawing/2014/main" id="{A1D77FE4-54FA-C347-AF55-41767528FBDF}"/>
              </a:ext>
            </a:extLst>
          </p:cNvPr>
          <p:cNvSpPr/>
          <p:nvPr/>
        </p:nvSpPr>
        <p:spPr>
          <a:xfrm>
            <a:off x="1085909" y="1375833"/>
            <a:ext cx="9685185" cy="4043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err="1">
                <a:solidFill>
                  <a:schemeClr val="tx1"/>
                </a:solidFill>
              </a:rPr>
              <a:t>Check</a:t>
            </a:r>
            <a:r>
              <a:rPr lang="es-ES_tradnl" sz="1000" dirty="0">
                <a:solidFill>
                  <a:schemeClr val="tx1"/>
                </a:solidFill>
              </a:rPr>
              <a:t> numero de titulo</a:t>
            </a:r>
          </a:p>
        </p:txBody>
      </p:sp>
    </p:spTree>
    <p:extLst>
      <p:ext uri="{BB962C8B-B14F-4D97-AF65-F5344CB8AC3E}">
        <p14:creationId xmlns:p14="http://schemas.microsoft.com/office/powerpoint/2010/main" val="257638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65418-A351-A044-95B1-398A7910C0F3}"/>
              </a:ext>
            </a:extLst>
          </p:cNvPr>
          <p:cNvSpPr>
            <a:spLocks noGrp="1"/>
          </p:cNvSpPr>
          <p:nvPr>
            <p:ph idx="1"/>
          </p:nvPr>
        </p:nvSpPr>
        <p:spPr/>
        <p:txBody>
          <a:bodyPr/>
          <a:lstStyle/>
          <a:p>
            <a:pPr marL="0" indent="0">
              <a:buNone/>
            </a:pPr>
            <a:r>
              <a:rPr lang="en-ES" sz="1500" dirty="0"/>
              <a:t>Es necesario tener una intranet para administradores, en la que mantenemos las mismas funciones que la normal, pero añadiendo:</a:t>
            </a:r>
          </a:p>
          <a:p>
            <a:pPr>
              <a:buFontTx/>
              <a:buChar char="-"/>
            </a:pPr>
            <a:r>
              <a:rPr lang="en-ES" sz="1500" dirty="0"/>
              <a:t>Visión global de todos los clientes y comerciales del panel de control, con posibilidad de mirar a cada comercial de manera individual. </a:t>
            </a:r>
          </a:p>
          <a:p>
            <a:pPr>
              <a:buFontTx/>
              <a:buChar char="-"/>
            </a:pPr>
            <a:r>
              <a:rPr lang="en-ES" sz="1500" dirty="0"/>
              <a:t>Visión global del portal de ofertas, con la posiblidad de ayudar y modificar los procesos abiertos de los comerciales. </a:t>
            </a:r>
          </a:p>
          <a:p>
            <a:pPr>
              <a:buFontTx/>
              <a:buChar char="-"/>
            </a:pPr>
            <a:r>
              <a:rPr lang="en-ES" sz="1500" dirty="0"/>
              <a:t>Un nuevo titulo en el menu de la intranet de “Comercializadoras” que te lleva a una nueva página en la que añadir la base de datos de los precios y más info que se detalla en 2.3.1.</a:t>
            </a:r>
            <a:r>
              <a:rPr lang="en-ES" dirty="0"/>
              <a:t> </a:t>
            </a:r>
          </a:p>
        </p:txBody>
      </p:sp>
      <p:sp>
        <p:nvSpPr>
          <p:cNvPr id="4" name="Title 1">
            <a:extLst>
              <a:ext uri="{FF2B5EF4-FFF2-40B4-BE49-F238E27FC236}">
                <a16:creationId xmlns:a16="http://schemas.microsoft.com/office/drawing/2014/main" id="{8D1757A9-7C73-4141-8FA9-20ACDF72951E}"/>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2.3. Intranet Administración</a:t>
            </a:r>
          </a:p>
        </p:txBody>
      </p:sp>
      <p:sp>
        <p:nvSpPr>
          <p:cNvPr id="5" name="Rectangle 4">
            <a:extLst>
              <a:ext uri="{FF2B5EF4-FFF2-40B4-BE49-F238E27FC236}">
                <a16:creationId xmlns:a16="http://schemas.microsoft.com/office/drawing/2014/main" id="{B37BB95B-7F6F-1A45-94D3-44463202CD3C}"/>
              </a:ext>
            </a:extLst>
          </p:cNvPr>
          <p:cNvSpPr/>
          <p:nvPr/>
        </p:nvSpPr>
        <p:spPr>
          <a:xfrm>
            <a:off x="7794659" y="1422830"/>
            <a:ext cx="3083481" cy="976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Esta función será para ti y para mi solo?</a:t>
            </a:r>
          </a:p>
          <a:p>
            <a:pPr algn="ctr"/>
            <a:endParaRPr lang="es-ES_tradnl" sz="1000" dirty="0">
              <a:solidFill>
                <a:schemeClr val="tx1"/>
              </a:solidFill>
            </a:endParaRPr>
          </a:p>
          <a:p>
            <a:pPr algn="ctr"/>
            <a:r>
              <a:rPr lang="es-ES_tradnl" sz="1000" dirty="0">
                <a:solidFill>
                  <a:schemeClr val="tx1"/>
                </a:solidFill>
              </a:rPr>
              <a:t>O tendríamos un rol de !Administrador” para empleados</a:t>
            </a:r>
          </a:p>
        </p:txBody>
      </p:sp>
      <p:sp>
        <p:nvSpPr>
          <p:cNvPr id="6" name="Rectangle 5">
            <a:extLst>
              <a:ext uri="{FF2B5EF4-FFF2-40B4-BE49-F238E27FC236}">
                <a16:creationId xmlns:a16="http://schemas.microsoft.com/office/drawing/2014/main" id="{E1976C0F-B7DC-6B4B-A776-827E20089738}"/>
              </a:ext>
            </a:extLst>
          </p:cNvPr>
          <p:cNvSpPr/>
          <p:nvPr/>
        </p:nvSpPr>
        <p:spPr>
          <a:xfrm>
            <a:off x="838200" y="3816163"/>
            <a:ext cx="7327945" cy="12853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Punto 2.2.1. Tenemos que dar de alta a los comerciales, creándoles el </a:t>
            </a:r>
            <a:r>
              <a:rPr lang="es-ES_tradnl" sz="1400" dirty="0" err="1">
                <a:solidFill>
                  <a:schemeClr val="tx1"/>
                </a:solidFill>
              </a:rPr>
              <a:t>login</a:t>
            </a:r>
            <a:r>
              <a:rPr lang="es-ES_tradnl" sz="1400" dirty="0">
                <a:solidFill>
                  <a:schemeClr val="tx1"/>
                </a:solidFill>
              </a:rPr>
              <a:t> y usuario para que puedan tener su perfil (Opción de poner como nuevo titulo del menú “Añadir comercial”) </a:t>
            </a:r>
            <a:r>
              <a:rPr lang="es-ES_tradnl" sz="1400" dirty="0">
                <a:solidFill>
                  <a:schemeClr val="tx1"/>
                </a:solidFill>
                <a:sym typeface="Wingdings" pitchFamily="2" charset="2"/>
              </a:rPr>
              <a:t> “Comerciales” visión de todos los comerciales con sus KPIS y opción de “añadir comercial”</a:t>
            </a:r>
            <a:endParaRPr lang="es-ES_tradnl" sz="1400" dirty="0">
              <a:solidFill>
                <a:schemeClr val="tx1"/>
              </a:solidFill>
            </a:endParaRPr>
          </a:p>
        </p:txBody>
      </p:sp>
    </p:spTree>
    <p:extLst>
      <p:ext uri="{BB962C8B-B14F-4D97-AF65-F5344CB8AC3E}">
        <p14:creationId xmlns:p14="http://schemas.microsoft.com/office/powerpoint/2010/main" val="387937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279399-00DD-B54B-8A16-2CA1857EF9C6}"/>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2.3.1. Portal de Comercializadoras</a:t>
            </a:r>
          </a:p>
        </p:txBody>
      </p:sp>
      <p:sp>
        <p:nvSpPr>
          <p:cNvPr id="5" name="TextBox 4">
            <a:extLst>
              <a:ext uri="{FF2B5EF4-FFF2-40B4-BE49-F238E27FC236}">
                <a16:creationId xmlns:a16="http://schemas.microsoft.com/office/drawing/2014/main" id="{6338BE67-8159-6E40-BCC0-0D39A8E5672B}"/>
              </a:ext>
            </a:extLst>
          </p:cNvPr>
          <p:cNvSpPr txBox="1"/>
          <p:nvPr/>
        </p:nvSpPr>
        <p:spPr>
          <a:xfrm>
            <a:off x="5816184" y="912211"/>
            <a:ext cx="5791200" cy="646331"/>
          </a:xfrm>
          <a:prstGeom prst="rect">
            <a:avLst/>
          </a:prstGeom>
          <a:noFill/>
        </p:spPr>
        <p:txBody>
          <a:bodyPr wrap="square" rtlCol="0">
            <a:spAutoFit/>
          </a:bodyPr>
          <a:lstStyle/>
          <a:p>
            <a:r>
              <a:rPr lang="en-ES" sz="1200" dirty="0"/>
              <a:t>En la parte superior. </a:t>
            </a:r>
            <a:r>
              <a:rPr lang="en-GB" sz="1200" dirty="0"/>
              <a:t>H</a:t>
            </a:r>
            <a:r>
              <a:rPr lang="en-ES" sz="1200" dirty="0"/>
              <a:t>abrá un buscador para localizar las comercializadoras directamente. En el buscador salen todas las opciones de nuestras comercializadoras, además de autorelleno para no scrollear. </a:t>
            </a:r>
          </a:p>
        </p:txBody>
      </p:sp>
      <p:sp>
        <p:nvSpPr>
          <p:cNvPr id="6" name="TextBox 5">
            <a:extLst>
              <a:ext uri="{FF2B5EF4-FFF2-40B4-BE49-F238E27FC236}">
                <a16:creationId xmlns:a16="http://schemas.microsoft.com/office/drawing/2014/main" id="{50FFEA3E-E238-9041-9B22-5F329253C216}"/>
              </a:ext>
            </a:extLst>
          </p:cNvPr>
          <p:cNvSpPr txBox="1"/>
          <p:nvPr/>
        </p:nvSpPr>
        <p:spPr>
          <a:xfrm>
            <a:off x="1066800" y="4165600"/>
            <a:ext cx="5604933" cy="646331"/>
          </a:xfrm>
          <a:prstGeom prst="rect">
            <a:avLst/>
          </a:prstGeom>
          <a:noFill/>
        </p:spPr>
        <p:txBody>
          <a:bodyPr wrap="square" rtlCol="0">
            <a:spAutoFit/>
          </a:bodyPr>
          <a:lstStyle/>
          <a:p>
            <a:r>
              <a:rPr lang="en-ES" dirty="0"/>
              <a:t>Cuando se elije la comercializadora se abre el cuadro de texto para la comercializadora. </a:t>
            </a:r>
          </a:p>
        </p:txBody>
      </p:sp>
      <p:pic>
        <p:nvPicPr>
          <p:cNvPr id="7" name="Picture 6">
            <a:extLst>
              <a:ext uri="{FF2B5EF4-FFF2-40B4-BE49-F238E27FC236}">
                <a16:creationId xmlns:a16="http://schemas.microsoft.com/office/drawing/2014/main" id="{5EAD99A0-FCA9-0E40-A744-12207605ADA6}"/>
              </a:ext>
            </a:extLst>
          </p:cNvPr>
          <p:cNvPicPr>
            <a:picLocks noChangeAspect="1"/>
          </p:cNvPicPr>
          <p:nvPr/>
        </p:nvPicPr>
        <p:blipFill>
          <a:blip r:embed="rId2"/>
          <a:stretch>
            <a:fillRect/>
          </a:stretch>
        </p:blipFill>
        <p:spPr>
          <a:xfrm>
            <a:off x="1793" y="2619897"/>
            <a:ext cx="7098080" cy="4238103"/>
          </a:xfrm>
          <a:prstGeom prst="rect">
            <a:avLst/>
          </a:prstGeom>
        </p:spPr>
      </p:pic>
      <p:sp>
        <p:nvSpPr>
          <p:cNvPr id="14" name="TextBox 13">
            <a:extLst>
              <a:ext uri="{FF2B5EF4-FFF2-40B4-BE49-F238E27FC236}">
                <a16:creationId xmlns:a16="http://schemas.microsoft.com/office/drawing/2014/main" id="{A5CE981D-4E88-2347-B3D7-89DB226F1912}"/>
              </a:ext>
            </a:extLst>
          </p:cNvPr>
          <p:cNvSpPr txBox="1"/>
          <p:nvPr/>
        </p:nvSpPr>
        <p:spPr>
          <a:xfrm>
            <a:off x="279699" y="404379"/>
            <a:ext cx="3506993" cy="1384995"/>
          </a:xfrm>
          <a:prstGeom prst="rect">
            <a:avLst/>
          </a:prstGeom>
          <a:noFill/>
        </p:spPr>
        <p:txBody>
          <a:bodyPr wrap="square" rtlCol="0">
            <a:spAutoFit/>
          </a:bodyPr>
          <a:lstStyle/>
          <a:p>
            <a:r>
              <a:rPr lang="en-ES" sz="1200" dirty="0"/>
              <a:t>Al clickear en “Comercializadoras” en el menu, se abre una página similar a la de 2.2.3.2. en la que se muestran en las columnas disintas caracteristicxas de las comercializadoras como nombre, cif, ultima actualización, precios, etc, con el fin de que quede claro que puedes clickar a la comercializaodra para ver más info de la misma que mostamos en 2.3.1.1.</a:t>
            </a:r>
          </a:p>
        </p:txBody>
      </p:sp>
      <p:sp>
        <p:nvSpPr>
          <p:cNvPr id="15" name="TextBox 14">
            <a:extLst>
              <a:ext uri="{FF2B5EF4-FFF2-40B4-BE49-F238E27FC236}">
                <a16:creationId xmlns:a16="http://schemas.microsoft.com/office/drawing/2014/main" id="{DD62C1C9-47E2-1F49-9B96-546C2A3FD9DE}"/>
              </a:ext>
            </a:extLst>
          </p:cNvPr>
          <p:cNvSpPr txBox="1"/>
          <p:nvPr/>
        </p:nvSpPr>
        <p:spPr>
          <a:xfrm>
            <a:off x="7422718" y="3380770"/>
            <a:ext cx="3162748" cy="1569660"/>
          </a:xfrm>
          <a:prstGeom prst="rect">
            <a:avLst/>
          </a:prstGeom>
          <a:noFill/>
        </p:spPr>
        <p:txBody>
          <a:bodyPr wrap="square" rtlCol="0">
            <a:spAutoFit/>
          </a:bodyPr>
          <a:lstStyle/>
          <a:p>
            <a:r>
              <a:rPr lang="en-ES" sz="1200" dirty="0"/>
              <a:t>Incluir dos botones: </a:t>
            </a:r>
          </a:p>
          <a:p>
            <a:pPr marL="342900" indent="-342900">
              <a:buAutoNum type="arabicPeriod"/>
            </a:pPr>
            <a:r>
              <a:rPr lang="en-ES" sz="1200" dirty="0"/>
              <a:t>Actualizar precios de comercializadora. Te permite seleccionar comercializadora y actualizar sus precios. Más info en 2.3.1.2. </a:t>
            </a:r>
          </a:p>
          <a:p>
            <a:pPr marL="342900" indent="-342900">
              <a:buAutoNum type="arabicPeriod"/>
            </a:pPr>
            <a:r>
              <a:rPr lang="en-ES" sz="1200" dirty="0"/>
              <a:t>Nueva comercializadora. Se abre una página para rellenar la información necesaria para validar la comercializadora. 2.3.1.3</a:t>
            </a:r>
          </a:p>
        </p:txBody>
      </p:sp>
      <p:sp>
        <p:nvSpPr>
          <p:cNvPr id="16" name="TextBox 15">
            <a:extLst>
              <a:ext uri="{FF2B5EF4-FFF2-40B4-BE49-F238E27FC236}">
                <a16:creationId xmlns:a16="http://schemas.microsoft.com/office/drawing/2014/main" id="{694A85FB-48A3-9448-B966-350F7D7F7945}"/>
              </a:ext>
            </a:extLst>
          </p:cNvPr>
          <p:cNvSpPr txBox="1"/>
          <p:nvPr/>
        </p:nvSpPr>
        <p:spPr>
          <a:xfrm>
            <a:off x="5816184" y="1789374"/>
            <a:ext cx="4754880" cy="461665"/>
          </a:xfrm>
          <a:prstGeom prst="rect">
            <a:avLst/>
          </a:prstGeom>
          <a:noFill/>
        </p:spPr>
        <p:txBody>
          <a:bodyPr wrap="square" rtlCol="0">
            <a:spAutoFit/>
          </a:bodyPr>
          <a:lstStyle/>
          <a:p>
            <a:r>
              <a:rPr lang="en-ES" sz="1200" dirty="0"/>
              <a:t>Puedes filtrar todas las ofertas de comercializadoras para buscar por ejemplo la más barata o la que más comisión da a Vivolt. </a:t>
            </a:r>
          </a:p>
        </p:txBody>
      </p:sp>
    </p:spTree>
    <p:extLst>
      <p:ext uri="{BB962C8B-B14F-4D97-AF65-F5344CB8AC3E}">
        <p14:creationId xmlns:p14="http://schemas.microsoft.com/office/powerpoint/2010/main" val="119038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17F2DD-1483-FF4C-BC25-6A0C52695ECC}"/>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2.3.1.1. Más </a:t>
            </a:r>
            <a:r>
              <a:rPr lang="es-ES" dirty="0" err="1"/>
              <a:t>info</a:t>
            </a:r>
            <a:r>
              <a:rPr lang="es-ES" dirty="0"/>
              <a:t> Comercializadoras</a:t>
            </a:r>
          </a:p>
        </p:txBody>
      </p:sp>
      <p:pic>
        <p:nvPicPr>
          <p:cNvPr id="6" name="Picture 5">
            <a:extLst>
              <a:ext uri="{FF2B5EF4-FFF2-40B4-BE49-F238E27FC236}">
                <a16:creationId xmlns:a16="http://schemas.microsoft.com/office/drawing/2014/main" id="{67A7CB12-9EB7-754F-8298-C4B63158F7FB}"/>
              </a:ext>
            </a:extLst>
          </p:cNvPr>
          <p:cNvPicPr>
            <a:picLocks noChangeAspect="1"/>
          </p:cNvPicPr>
          <p:nvPr/>
        </p:nvPicPr>
        <p:blipFill>
          <a:blip r:embed="rId2"/>
          <a:stretch>
            <a:fillRect/>
          </a:stretch>
        </p:blipFill>
        <p:spPr>
          <a:xfrm>
            <a:off x="0" y="1605812"/>
            <a:ext cx="7713889" cy="5221378"/>
          </a:xfrm>
          <a:prstGeom prst="rect">
            <a:avLst/>
          </a:prstGeom>
        </p:spPr>
      </p:pic>
      <p:sp>
        <p:nvSpPr>
          <p:cNvPr id="7" name="TextBox 6">
            <a:extLst>
              <a:ext uri="{FF2B5EF4-FFF2-40B4-BE49-F238E27FC236}">
                <a16:creationId xmlns:a16="http://schemas.microsoft.com/office/drawing/2014/main" id="{130D9965-3DC4-1D4D-B65D-F9C920D940C5}"/>
              </a:ext>
            </a:extLst>
          </p:cNvPr>
          <p:cNvSpPr txBox="1"/>
          <p:nvPr/>
        </p:nvSpPr>
        <p:spPr>
          <a:xfrm>
            <a:off x="7110745" y="656217"/>
            <a:ext cx="4636605" cy="276999"/>
          </a:xfrm>
          <a:prstGeom prst="rect">
            <a:avLst/>
          </a:prstGeom>
          <a:noFill/>
        </p:spPr>
        <p:txBody>
          <a:bodyPr wrap="square" rtlCol="0">
            <a:spAutoFit/>
          </a:bodyPr>
          <a:lstStyle/>
          <a:p>
            <a:r>
              <a:rPr lang="en-ES" sz="1200" dirty="0"/>
              <a:t>Se abre una página con una estructura similar</a:t>
            </a:r>
          </a:p>
        </p:txBody>
      </p:sp>
      <p:sp>
        <p:nvSpPr>
          <p:cNvPr id="8" name="TextBox 7">
            <a:extLst>
              <a:ext uri="{FF2B5EF4-FFF2-40B4-BE49-F238E27FC236}">
                <a16:creationId xmlns:a16="http://schemas.microsoft.com/office/drawing/2014/main" id="{787E27EC-7D43-4B48-A1DA-5E38BAEC526A}"/>
              </a:ext>
            </a:extLst>
          </p:cNvPr>
          <p:cNvSpPr txBox="1"/>
          <p:nvPr/>
        </p:nvSpPr>
        <p:spPr>
          <a:xfrm>
            <a:off x="207982" y="30810"/>
            <a:ext cx="2463501" cy="461665"/>
          </a:xfrm>
          <a:prstGeom prst="rect">
            <a:avLst/>
          </a:prstGeom>
          <a:noFill/>
        </p:spPr>
        <p:txBody>
          <a:bodyPr wrap="square" rtlCol="0">
            <a:spAutoFit/>
          </a:bodyPr>
          <a:lstStyle/>
          <a:p>
            <a:r>
              <a:rPr lang="en-ES" sz="1200" dirty="0"/>
              <a:t>Cambiar nombre por “Comercializadoras”</a:t>
            </a:r>
          </a:p>
        </p:txBody>
      </p:sp>
      <p:sp>
        <p:nvSpPr>
          <p:cNvPr id="10" name="Oval 9">
            <a:extLst>
              <a:ext uri="{FF2B5EF4-FFF2-40B4-BE49-F238E27FC236}">
                <a16:creationId xmlns:a16="http://schemas.microsoft.com/office/drawing/2014/main" id="{2319AE58-F321-B34B-A7CB-3C49202E94D0}"/>
              </a:ext>
            </a:extLst>
          </p:cNvPr>
          <p:cNvSpPr/>
          <p:nvPr/>
        </p:nvSpPr>
        <p:spPr>
          <a:xfrm>
            <a:off x="0" y="1914861"/>
            <a:ext cx="1000461" cy="29045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1" name="Straight Arrow Connector 10">
            <a:extLst>
              <a:ext uri="{FF2B5EF4-FFF2-40B4-BE49-F238E27FC236}">
                <a16:creationId xmlns:a16="http://schemas.microsoft.com/office/drawing/2014/main" id="{9B3763E8-4D24-E141-8A73-E34DE3328AF7}"/>
              </a:ext>
            </a:extLst>
          </p:cNvPr>
          <p:cNvCxnSpPr>
            <a:cxnSpLocks/>
          </p:cNvCxnSpPr>
          <p:nvPr/>
        </p:nvCxnSpPr>
        <p:spPr>
          <a:xfrm flipV="1">
            <a:off x="500230" y="404379"/>
            <a:ext cx="0" cy="150690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E2E66F7-B91E-3B40-8E87-DA60F43A6611}"/>
              </a:ext>
            </a:extLst>
          </p:cNvPr>
          <p:cNvSpPr/>
          <p:nvPr/>
        </p:nvSpPr>
        <p:spPr>
          <a:xfrm>
            <a:off x="86061" y="2539047"/>
            <a:ext cx="1624405" cy="29045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4" name="Straight Arrow Connector 13">
            <a:extLst>
              <a:ext uri="{FF2B5EF4-FFF2-40B4-BE49-F238E27FC236}">
                <a16:creationId xmlns:a16="http://schemas.microsoft.com/office/drawing/2014/main" id="{EE4830E3-0C54-3044-95C5-B55E9449E178}"/>
              </a:ext>
            </a:extLst>
          </p:cNvPr>
          <p:cNvCxnSpPr>
            <a:cxnSpLocks/>
          </p:cNvCxnSpPr>
          <p:nvPr/>
        </p:nvCxnSpPr>
        <p:spPr>
          <a:xfrm flipV="1">
            <a:off x="1158239" y="1032147"/>
            <a:ext cx="0" cy="150690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7782AE-780A-A046-8006-2032F164BA15}"/>
              </a:ext>
            </a:extLst>
          </p:cNvPr>
          <p:cNvSpPr txBox="1"/>
          <p:nvPr/>
        </p:nvSpPr>
        <p:spPr>
          <a:xfrm>
            <a:off x="792479" y="753357"/>
            <a:ext cx="2463501" cy="276999"/>
          </a:xfrm>
          <a:prstGeom prst="rect">
            <a:avLst/>
          </a:prstGeom>
          <a:noFill/>
        </p:spPr>
        <p:txBody>
          <a:bodyPr wrap="square" rtlCol="0">
            <a:spAutoFit/>
          </a:bodyPr>
          <a:lstStyle/>
          <a:p>
            <a:r>
              <a:rPr lang="en-ES" sz="1200" dirty="0"/>
              <a:t>Nombre de comercializadora</a:t>
            </a:r>
          </a:p>
        </p:txBody>
      </p:sp>
      <p:sp>
        <p:nvSpPr>
          <p:cNvPr id="17" name="Oval 16">
            <a:extLst>
              <a:ext uri="{FF2B5EF4-FFF2-40B4-BE49-F238E27FC236}">
                <a16:creationId xmlns:a16="http://schemas.microsoft.com/office/drawing/2014/main" id="{3F4CA3D6-9199-7148-A5A6-2F2D209E0410}"/>
              </a:ext>
            </a:extLst>
          </p:cNvPr>
          <p:cNvSpPr/>
          <p:nvPr/>
        </p:nvSpPr>
        <p:spPr>
          <a:xfrm>
            <a:off x="86061" y="2887286"/>
            <a:ext cx="7390504" cy="1394258"/>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18" name="Straight Arrow Connector 17">
            <a:extLst>
              <a:ext uri="{FF2B5EF4-FFF2-40B4-BE49-F238E27FC236}">
                <a16:creationId xmlns:a16="http://schemas.microsoft.com/office/drawing/2014/main" id="{099D5490-8630-184A-BD46-FA16EB86DCF3}"/>
              </a:ext>
            </a:extLst>
          </p:cNvPr>
          <p:cNvCxnSpPr>
            <a:cxnSpLocks/>
          </p:cNvCxnSpPr>
          <p:nvPr/>
        </p:nvCxnSpPr>
        <p:spPr>
          <a:xfrm flipV="1">
            <a:off x="3645048" y="1380386"/>
            <a:ext cx="0" cy="150690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B4F0A3-6309-C643-9AAC-266DA6B7DBFD}"/>
              </a:ext>
            </a:extLst>
          </p:cNvPr>
          <p:cNvSpPr txBox="1"/>
          <p:nvPr/>
        </p:nvSpPr>
        <p:spPr>
          <a:xfrm>
            <a:off x="2452742" y="1117282"/>
            <a:ext cx="2384611" cy="276999"/>
          </a:xfrm>
          <a:prstGeom prst="rect">
            <a:avLst/>
          </a:prstGeom>
          <a:noFill/>
        </p:spPr>
        <p:txBody>
          <a:bodyPr wrap="square" rtlCol="0">
            <a:spAutoFit/>
          </a:bodyPr>
          <a:lstStyle/>
          <a:p>
            <a:r>
              <a:rPr lang="en-ES" sz="1200" dirty="0"/>
              <a:t>Info general de la comercializadora</a:t>
            </a:r>
          </a:p>
        </p:txBody>
      </p:sp>
      <p:sp>
        <p:nvSpPr>
          <p:cNvPr id="20" name="Oval 19">
            <a:extLst>
              <a:ext uri="{FF2B5EF4-FFF2-40B4-BE49-F238E27FC236}">
                <a16:creationId xmlns:a16="http://schemas.microsoft.com/office/drawing/2014/main" id="{0932A334-61E0-0540-84AC-5BAEA43A3846}"/>
              </a:ext>
            </a:extLst>
          </p:cNvPr>
          <p:cNvSpPr/>
          <p:nvPr/>
        </p:nvSpPr>
        <p:spPr>
          <a:xfrm>
            <a:off x="207982" y="4229214"/>
            <a:ext cx="2825674" cy="290457"/>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cxnSp>
        <p:nvCxnSpPr>
          <p:cNvPr id="21" name="Straight Arrow Connector 20">
            <a:extLst>
              <a:ext uri="{FF2B5EF4-FFF2-40B4-BE49-F238E27FC236}">
                <a16:creationId xmlns:a16="http://schemas.microsoft.com/office/drawing/2014/main" id="{2729BBA6-7866-EF49-99CD-51FDDFC33964}"/>
              </a:ext>
            </a:extLst>
          </p:cNvPr>
          <p:cNvCxnSpPr>
            <a:cxnSpLocks/>
          </p:cNvCxnSpPr>
          <p:nvPr/>
        </p:nvCxnSpPr>
        <p:spPr>
          <a:xfrm>
            <a:off x="3033656" y="4394186"/>
            <a:ext cx="5206702"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CEE73-8436-1342-A26A-C853FF26F66E}"/>
              </a:ext>
            </a:extLst>
          </p:cNvPr>
          <p:cNvSpPr txBox="1"/>
          <p:nvPr/>
        </p:nvSpPr>
        <p:spPr>
          <a:xfrm>
            <a:off x="8401722" y="3464654"/>
            <a:ext cx="3582296" cy="3046988"/>
          </a:xfrm>
          <a:prstGeom prst="rect">
            <a:avLst/>
          </a:prstGeom>
          <a:noFill/>
        </p:spPr>
        <p:txBody>
          <a:bodyPr wrap="square" rtlCol="0">
            <a:spAutoFit/>
          </a:bodyPr>
          <a:lstStyle/>
          <a:p>
            <a:r>
              <a:rPr lang="en-ES" sz="1200" dirty="0"/>
              <a:t>Cambiar subtitulos por </a:t>
            </a:r>
          </a:p>
          <a:p>
            <a:pPr marL="171450" indent="-171450">
              <a:buFontTx/>
              <a:buChar char="-"/>
            </a:pPr>
            <a:r>
              <a:rPr lang="en-ES" sz="1200" dirty="0"/>
              <a:t>”Precios”, donde poder ver el historico de los precios que han ido ofertando, pudiendo ordenar los precios de disintas maneras por filtros, ejemplo, ultima actualziación, o precios más bajos, etc. </a:t>
            </a:r>
          </a:p>
          <a:p>
            <a:pPr marL="171450" indent="-171450">
              <a:buFontTx/>
              <a:buChar char="-"/>
            </a:pPr>
            <a:r>
              <a:rPr lang="en-ES" sz="1200" dirty="0"/>
              <a:t> “Plantillas”. No estoy seguro cuanto de util es, pero incluir la opción de descargarte las distintas plantillas de las comercializadoras para cambiar de titular, darse de abja, etc. Igual podemos estandarizar una nuestra que le valga a todas.Preguntar a Coia. </a:t>
            </a:r>
          </a:p>
          <a:p>
            <a:pPr marL="171450" indent="-171450">
              <a:buFontTx/>
              <a:buChar char="-"/>
            </a:pPr>
            <a:r>
              <a:rPr lang="en-ES" sz="1200" dirty="0"/>
              <a:t>”Datos Empresa”, donde saldra la información detallada de la empresa como el cif, datos bancarios, etc. </a:t>
            </a:r>
          </a:p>
          <a:p>
            <a:pPr marL="171450" indent="-171450">
              <a:buFontTx/>
              <a:buChar char="-"/>
            </a:pPr>
            <a:r>
              <a:rPr lang="en-ES" sz="1200" dirty="0"/>
              <a:t>“Documentos”, se archivan los contratos y documentos de las comercializadoras. </a:t>
            </a:r>
          </a:p>
        </p:txBody>
      </p:sp>
      <p:sp>
        <p:nvSpPr>
          <p:cNvPr id="24" name="Oval 23">
            <a:extLst>
              <a:ext uri="{FF2B5EF4-FFF2-40B4-BE49-F238E27FC236}">
                <a16:creationId xmlns:a16="http://schemas.microsoft.com/office/drawing/2014/main" id="{335CE13D-54D7-D947-B20B-6A2FA6172E8D}"/>
              </a:ext>
            </a:extLst>
          </p:cNvPr>
          <p:cNvSpPr/>
          <p:nvPr/>
        </p:nvSpPr>
        <p:spPr>
          <a:xfrm>
            <a:off x="6489311" y="2113348"/>
            <a:ext cx="1224563" cy="350466"/>
          </a:xfrm>
          <a:prstGeom prst="ellipse">
            <a:avLst/>
          </a:prstGeom>
          <a:noFill/>
          <a:ln w="381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25" name="TextBox 24">
            <a:extLst>
              <a:ext uri="{FF2B5EF4-FFF2-40B4-BE49-F238E27FC236}">
                <a16:creationId xmlns:a16="http://schemas.microsoft.com/office/drawing/2014/main" id="{498BF119-46F7-6A41-B6EC-29BA71BA42A8}"/>
              </a:ext>
            </a:extLst>
          </p:cNvPr>
          <p:cNvSpPr txBox="1"/>
          <p:nvPr/>
        </p:nvSpPr>
        <p:spPr>
          <a:xfrm>
            <a:off x="8570260" y="1788944"/>
            <a:ext cx="2463501" cy="1384995"/>
          </a:xfrm>
          <a:prstGeom prst="rect">
            <a:avLst/>
          </a:prstGeom>
          <a:noFill/>
        </p:spPr>
        <p:txBody>
          <a:bodyPr wrap="square" rtlCol="0">
            <a:spAutoFit/>
          </a:bodyPr>
          <a:lstStyle/>
          <a:p>
            <a:r>
              <a:rPr lang="en-ES" sz="1200" dirty="0"/>
              <a:t>Cambiar a dos botones de  “Actualizar Precios” y “Contacto”. En caso de contacto, dará la opción de “llamar” o “email”. En caso de llamar, mostrar telf y persona de contacto, emai te redirge al email listo apra escribir y enviar. </a:t>
            </a:r>
          </a:p>
        </p:txBody>
      </p:sp>
      <p:cxnSp>
        <p:nvCxnSpPr>
          <p:cNvPr id="26" name="Straight Arrow Connector 25">
            <a:extLst>
              <a:ext uri="{FF2B5EF4-FFF2-40B4-BE49-F238E27FC236}">
                <a16:creationId xmlns:a16="http://schemas.microsoft.com/office/drawing/2014/main" id="{B95773BA-886A-7848-A0BE-2589BB9F48C0}"/>
              </a:ext>
            </a:extLst>
          </p:cNvPr>
          <p:cNvCxnSpPr>
            <a:cxnSpLocks/>
          </p:cNvCxnSpPr>
          <p:nvPr/>
        </p:nvCxnSpPr>
        <p:spPr>
          <a:xfrm>
            <a:off x="7713874" y="2287480"/>
            <a:ext cx="687848" cy="0"/>
          </a:xfrm>
          <a:prstGeom prst="straightConnector1">
            <a:avLst/>
          </a:prstGeom>
          <a:ln w="25400">
            <a:solidFill>
              <a:schemeClr val="accent2">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87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364F41-BCC6-D644-9F67-1F68DC0B7F1B}"/>
              </a:ext>
            </a:extLst>
          </p:cNvPr>
          <p:cNvSpPr txBox="1">
            <a:spLocks/>
          </p:cNvSpPr>
          <p:nvPr/>
        </p:nvSpPr>
        <p:spPr>
          <a:xfrm>
            <a:off x="5816184" y="-9790"/>
            <a:ext cx="6375816" cy="828339"/>
          </a:xfrm>
          <a:prstGeom prst="rect">
            <a:avLst/>
          </a:prstGeom>
        </p:spPr>
        <p:txBody>
          <a:bodyPr vert="horz" lIns="91440" tIns="45720" rIns="91440" bIns="45720" rtlCol="0" anchor="ctr">
            <a:normAutofit lnSpcReduction="10000"/>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2.3.1.2 Añadir nuevos precios a las comercializadoras. </a:t>
            </a:r>
          </a:p>
        </p:txBody>
      </p:sp>
      <p:sp>
        <p:nvSpPr>
          <p:cNvPr id="9" name="TextBox 8">
            <a:extLst>
              <a:ext uri="{FF2B5EF4-FFF2-40B4-BE49-F238E27FC236}">
                <a16:creationId xmlns:a16="http://schemas.microsoft.com/office/drawing/2014/main" id="{C9C101D4-C860-B243-959B-BB31C64D212F}"/>
              </a:ext>
            </a:extLst>
          </p:cNvPr>
          <p:cNvSpPr txBox="1"/>
          <p:nvPr/>
        </p:nvSpPr>
        <p:spPr>
          <a:xfrm>
            <a:off x="6673327" y="818549"/>
            <a:ext cx="5518673" cy="461665"/>
          </a:xfrm>
          <a:prstGeom prst="rect">
            <a:avLst/>
          </a:prstGeom>
          <a:noFill/>
        </p:spPr>
        <p:txBody>
          <a:bodyPr wrap="square" rtlCol="0">
            <a:spAutoFit/>
          </a:bodyPr>
          <a:lstStyle/>
          <a:p>
            <a:r>
              <a:rPr lang="en-ES" sz="1200" dirty="0"/>
              <a:t>Cada fila tendra la información de la ultima actualización de la comercializadora. Por lo que al actualizar precios, se añadira una nueva columna. </a:t>
            </a:r>
          </a:p>
        </p:txBody>
      </p:sp>
      <p:sp>
        <p:nvSpPr>
          <p:cNvPr id="12" name="TextBox 11">
            <a:extLst>
              <a:ext uri="{FF2B5EF4-FFF2-40B4-BE49-F238E27FC236}">
                <a16:creationId xmlns:a16="http://schemas.microsoft.com/office/drawing/2014/main" id="{81659E8A-7034-234C-ABB1-44BE0F8AB07C}"/>
              </a:ext>
            </a:extLst>
          </p:cNvPr>
          <p:cNvSpPr txBox="1"/>
          <p:nvPr/>
        </p:nvSpPr>
        <p:spPr>
          <a:xfrm>
            <a:off x="839096" y="1387736"/>
            <a:ext cx="3065930" cy="1569660"/>
          </a:xfrm>
          <a:prstGeom prst="rect">
            <a:avLst/>
          </a:prstGeom>
          <a:noFill/>
        </p:spPr>
        <p:txBody>
          <a:bodyPr wrap="square" rtlCol="0">
            <a:spAutoFit/>
          </a:bodyPr>
          <a:lstStyle/>
          <a:p>
            <a:r>
              <a:rPr lang="en-ES" sz="1200" dirty="0"/>
              <a:t>Se habre un cuadro de texto, donde primero te hacee seleccionar la comercializadora, en caso de haber entrado desde la comercializadora este campo se autorellana. Te pide información de los precios actualizados, te da la opción de seleccionar cuando se termina la oferta de precios o si es indefinida. </a:t>
            </a:r>
          </a:p>
        </p:txBody>
      </p:sp>
      <p:sp>
        <p:nvSpPr>
          <p:cNvPr id="13" name="TextBox 12">
            <a:extLst>
              <a:ext uri="{FF2B5EF4-FFF2-40B4-BE49-F238E27FC236}">
                <a16:creationId xmlns:a16="http://schemas.microsoft.com/office/drawing/2014/main" id="{DB5B2628-F691-544F-A2BA-92EDC248FC30}"/>
              </a:ext>
            </a:extLst>
          </p:cNvPr>
          <p:cNvSpPr txBox="1"/>
          <p:nvPr/>
        </p:nvSpPr>
        <p:spPr>
          <a:xfrm>
            <a:off x="935915" y="4733365"/>
            <a:ext cx="4173967" cy="461665"/>
          </a:xfrm>
          <a:prstGeom prst="rect">
            <a:avLst/>
          </a:prstGeom>
          <a:noFill/>
        </p:spPr>
        <p:txBody>
          <a:bodyPr wrap="square" rtlCol="0">
            <a:spAutoFit/>
          </a:bodyPr>
          <a:lstStyle/>
          <a:p>
            <a:r>
              <a:rPr lang="en-ES" sz="1200" dirty="0"/>
              <a:t>Hay que definir más en detalle todas las entradas de la comercializadora. </a:t>
            </a:r>
          </a:p>
        </p:txBody>
      </p:sp>
      <p:sp>
        <p:nvSpPr>
          <p:cNvPr id="2" name="TextBox 1">
            <a:extLst>
              <a:ext uri="{FF2B5EF4-FFF2-40B4-BE49-F238E27FC236}">
                <a16:creationId xmlns:a16="http://schemas.microsoft.com/office/drawing/2014/main" id="{85150253-EE78-9443-8854-17E0206B2453}"/>
              </a:ext>
            </a:extLst>
          </p:cNvPr>
          <p:cNvSpPr txBox="1"/>
          <p:nvPr/>
        </p:nvSpPr>
        <p:spPr>
          <a:xfrm>
            <a:off x="5948979" y="2355925"/>
            <a:ext cx="3991087" cy="923330"/>
          </a:xfrm>
          <a:prstGeom prst="rect">
            <a:avLst/>
          </a:prstGeom>
          <a:noFill/>
        </p:spPr>
        <p:txBody>
          <a:bodyPr wrap="square" rtlCol="0">
            <a:spAutoFit/>
          </a:bodyPr>
          <a:lstStyle/>
          <a:p>
            <a:r>
              <a:rPr lang="en-ES" dirty="0"/>
              <a:t>¿Una cuadro de texto distinto a este para añadir y actualizar comisiones o en la misma de actualizr precios?</a:t>
            </a:r>
          </a:p>
        </p:txBody>
      </p:sp>
    </p:spTree>
    <p:extLst>
      <p:ext uri="{BB962C8B-B14F-4D97-AF65-F5344CB8AC3E}">
        <p14:creationId xmlns:p14="http://schemas.microsoft.com/office/powerpoint/2010/main" val="352735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6755A-FB22-1D47-8954-93A8684C8A79}"/>
              </a:ext>
            </a:extLst>
          </p:cNvPr>
          <p:cNvSpPr>
            <a:spLocks noGrp="1"/>
          </p:cNvSpPr>
          <p:nvPr>
            <p:ph type="title"/>
          </p:nvPr>
        </p:nvSpPr>
        <p:spPr/>
        <p:txBody>
          <a:bodyPr/>
          <a:lstStyle/>
          <a:p>
            <a:r>
              <a:rPr lang="en-ES" dirty="0"/>
              <a:t>¿Que es Vivolt? (i/ii)</a:t>
            </a:r>
          </a:p>
        </p:txBody>
      </p:sp>
      <p:sp>
        <p:nvSpPr>
          <p:cNvPr id="3" name="Content Placeholder 2">
            <a:extLst>
              <a:ext uri="{FF2B5EF4-FFF2-40B4-BE49-F238E27FC236}">
                <a16:creationId xmlns:a16="http://schemas.microsoft.com/office/drawing/2014/main" id="{47ADB1D0-CFFC-9A42-B2F8-8D1099D7B8D3}"/>
              </a:ext>
            </a:extLst>
          </p:cNvPr>
          <p:cNvSpPr>
            <a:spLocks noGrp="1"/>
          </p:cNvSpPr>
          <p:nvPr>
            <p:ph idx="1"/>
          </p:nvPr>
        </p:nvSpPr>
        <p:spPr>
          <a:xfrm>
            <a:off x="838200" y="1825625"/>
            <a:ext cx="10597444" cy="4469667"/>
          </a:xfrm>
        </p:spPr>
        <p:txBody>
          <a:bodyPr>
            <a:noAutofit/>
          </a:bodyPr>
          <a:lstStyle/>
          <a:p>
            <a:pPr marL="0" indent="0">
              <a:buNone/>
            </a:pPr>
            <a:r>
              <a:rPr lang="es-ES_tradnl" sz="1500" dirty="0"/>
              <a:t>Somos una compañía de </a:t>
            </a:r>
            <a:r>
              <a:rPr lang="es-ES_tradnl" sz="1500" b="1" dirty="0"/>
              <a:t>gestión y asesoramiento energético</a:t>
            </a:r>
            <a:r>
              <a:rPr lang="es-ES_tradnl" sz="1500" dirty="0"/>
              <a:t>, </a:t>
            </a:r>
            <a:r>
              <a:rPr lang="es-ES_tradnl" sz="1500" b="1" dirty="0"/>
              <a:t>representando</a:t>
            </a:r>
            <a:r>
              <a:rPr lang="es-ES_tradnl" sz="1500" dirty="0"/>
              <a:t> a nuestros </a:t>
            </a:r>
            <a:r>
              <a:rPr lang="es-ES_tradnl" sz="1500" b="1" dirty="0"/>
              <a:t>clientes frente a las comercializadoras </a:t>
            </a:r>
            <a:r>
              <a:rPr lang="es-ES_tradnl" sz="1500" dirty="0"/>
              <a:t>de luz y gas. El compañero perfecto de los consumidores energéticos, con un objetivo claro y sencillo: que </a:t>
            </a:r>
            <a:r>
              <a:rPr lang="es-ES_tradnl" sz="1500" b="1" dirty="0"/>
              <a:t>ahorren dinero, tiempo y emisiones</a:t>
            </a:r>
            <a:r>
              <a:rPr lang="es-ES_tradnl" sz="1500" dirty="0"/>
              <a:t>. </a:t>
            </a:r>
            <a:endParaRPr lang="en-ES" sz="1500" dirty="0"/>
          </a:p>
          <a:p>
            <a:pPr marL="0" indent="0">
              <a:buNone/>
            </a:pPr>
            <a:endParaRPr lang="en-ES" sz="1500" dirty="0"/>
          </a:p>
          <a:p>
            <a:pPr marL="0" indent="0">
              <a:buNone/>
            </a:pPr>
            <a:endParaRPr lang="en-ES" sz="1500" dirty="0"/>
          </a:p>
          <a:p>
            <a:pPr marL="0" indent="0">
              <a:buNone/>
            </a:pPr>
            <a:r>
              <a:rPr lang="es-ES_tradnl" sz="1500" dirty="0"/>
              <a:t> </a:t>
            </a:r>
            <a:endParaRPr lang="en-ES" sz="1500" dirty="0"/>
          </a:p>
          <a:p>
            <a:pPr marL="0" indent="0">
              <a:buNone/>
            </a:pPr>
            <a:r>
              <a:rPr lang="es-ES_tradnl" sz="1500" dirty="0"/>
              <a:t>Nosotros nos ofrecemos a </a:t>
            </a:r>
            <a:r>
              <a:rPr lang="es-ES_tradnl" sz="1500" b="1" dirty="0"/>
              <a:t>luchar por ellos</a:t>
            </a:r>
            <a:r>
              <a:rPr lang="es-ES_tradnl" sz="1500" dirty="0"/>
              <a:t>, nos ofrecemos a </a:t>
            </a:r>
            <a:r>
              <a:rPr lang="es-ES_tradnl" sz="1500" b="1" dirty="0"/>
              <a:t>ser su voz </a:t>
            </a:r>
            <a:r>
              <a:rPr lang="es-ES_tradnl" sz="1500" dirty="0"/>
              <a:t>en el mundo energético. De esta forma, proporcionamos los </a:t>
            </a:r>
            <a:r>
              <a:rPr lang="es-ES_tradnl" sz="1500" b="1" dirty="0"/>
              <a:t>mejores precios del mercado </a:t>
            </a:r>
            <a:r>
              <a:rPr lang="es-ES_tradnl" sz="1500" dirty="0"/>
              <a:t>de manera continua, </a:t>
            </a:r>
            <a:r>
              <a:rPr lang="es-ES_tradnl" sz="1500" b="1" dirty="0"/>
              <a:t>defendiendo sus intereses </a:t>
            </a:r>
            <a:r>
              <a:rPr lang="es-ES_tradnl" sz="1500" dirty="0"/>
              <a:t>frente a las comercializadoras.</a:t>
            </a:r>
            <a:endParaRPr lang="en-ES" sz="1500" dirty="0"/>
          </a:p>
        </p:txBody>
      </p:sp>
    </p:spTree>
    <p:extLst>
      <p:ext uri="{BB962C8B-B14F-4D97-AF65-F5344CB8AC3E}">
        <p14:creationId xmlns:p14="http://schemas.microsoft.com/office/powerpoint/2010/main" val="4072473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0BEBFA-64B4-0840-80BC-486DD06F768D}"/>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2.3.1.3. Nueva Comercializadora</a:t>
            </a:r>
          </a:p>
        </p:txBody>
      </p:sp>
      <p:sp>
        <p:nvSpPr>
          <p:cNvPr id="5" name="TextBox 4">
            <a:extLst>
              <a:ext uri="{FF2B5EF4-FFF2-40B4-BE49-F238E27FC236}">
                <a16:creationId xmlns:a16="http://schemas.microsoft.com/office/drawing/2014/main" id="{748663CE-9AA2-0E42-811E-F63343E8037E}"/>
              </a:ext>
            </a:extLst>
          </p:cNvPr>
          <p:cNvSpPr txBox="1"/>
          <p:nvPr/>
        </p:nvSpPr>
        <p:spPr>
          <a:xfrm>
            <a:off x="989703" y="935916"/>
            <a:ext cx="6142616" cy="461665"/>
          </a:xfrm>
          <a:prstGeom prst="rect">
            <a:avLst/>
          </a:prstGeom>
          <a:noFill/>
        </p:spPr>
        <p:txBody>
          <a:bodyPr wrap="square" rtlCol="0">
            <a:spAutoFit/>
          </a:bodyPr>
          <a:lstStyle/>
          <a:p>
            <a:r>
              <a:rPr lang="en-ES" sz="1200" dirty="0"/>
              <a:t>Al clickear en Nueva Comercializadora se abre un página similar a Más Info de Comercializadora 2.3.1.1. pero con las celdas vacias para rellenar y crear el perfil de la comercializadora. </a:t>
            </a:r>
          </a:p>
        </p:txBody>
      </p:sp>
    </p:spTree>
    <p:extLst>
      <p:ext uri="{BB962C8B-B14F-4D97-AF65-F5344CB8AC3E}">
        <p14:creationId xmlns:p14="http://schemas.microsoft.com/office/powerpoint/2010/main" val="475874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41</a:t>
            </a:fld>
            <a:endParaRPr lang="es-ES_tradnl" sz="1200" dirty="0">
              <a:solidFill>
                <a:schemeClr val="bg1">
                  <a:lumMod val="50000"/>
                </a:schemeClr>
              </a:solidFill>
            </a:endParaRPr>
          </a:p>
        </p:txBody>
      </p:sp>
      <p:sp>
        <p:nvSpPr>
          <p:cNvPr id="13" name="Text Placeholder 2">
            <a:extLst>
              <a:ext uri="{FF2B5EF4-FFF2-40B4-BE49-F238E27FC236}">
                <a16:creationId xmlns:a16="http://schemas.microsoft.com/office/drawing/2014/main" id="{EDFC7B5C-90E4-8346-936D-4E3CCBCA4612}"/>
              </a:ext>
            </a:extLst>
          </p:cNvPr>
          <p:cNvSpPr txBox="1">
            <a:spLocks/>
          </p:cNvSpPr>
          <p:nvPr/>
        </p:nvSpPr>
        <p:spPr>
          <a:xfrm>
            <a:off x="7518401" y="1862136"/>
            <a:ext cx="4233332" cy="5931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a:solidFill>
                  <a:srgbClr val="FA8700"/>
                </a:solidFill>
              </a:rPr>
              <a:t>3. Otras herramientas</a:t>
            </a:r>
          </a:p>
        </p:txBody>
      </p:sp>
      <p:sp>
        <p:nvSpPr>
          <p:cNvPr id="14" name="Text Placeholder 3">
            <a:extLst>
              <a:ext uri="{FF2B5EF4-FFF2-40B4-BE49-F238E27FC236}">
                <a16:creationId xmlns:a16="http://schemas.microsoft.com/office/drawing/2014/main" id="{10C3710E-9AF1-6344-A186-E2D8C8779E3C}"/>
              </a:ext>
            </a:extLst>
          </p:cNvPr>
          <p:cNvSpPr txBox="1">
            <a:spLocks/>
          </p:cNvSpPr>
          <p:nvPr/>
        </p:nvSpPr>
        <p:spPr>
          <a:xfrm>
            <a:off x="7653867" y="2661718"/>
            <a:ext cx="3979334" cy="32773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dirty="0">
                <a:latin typeface="Verdana" panose="020B0604030504040204" pitchFamily="34" charset="0"/>
                <a:ea typeface="Verdana" panose="020B0604030504040204" pitchFamily="34" charset="0"/>
                <a:cs typeface="Verdana" panose="020B0604030504040204" pitchFamily="34" charset="0"/>
              </a:rPr>
              <a:t>3.1. Lector de facturas</a:t>
            </a:r>
          </a:p>
          <a:p>
            <a:endParaRPr lang="es-ES_tradnl" sz="1800" dirty="0">
              <a:latin typeface="Verdana" panose="020B0604030504040204" pitchFamily="34" charset="0"/>
              <a:ea typeface="Verdana" panose="020B0604030504040204" pitchFamily="34" charset="0"/>
              <a:cs typeface="Verdana" panose="020B0604030504040204" pitchFamily="34" charset="0"/>
            </a:endParaRPr>
          </a:p>
          <a:p>
            <a:r>
              <a:rPr lang="es-ES_tradnl" sz="1800" dirty="0">
                <a:latin typeface="Verdana" panose="020B0604030504040204" pitchFamily="34" charset="0"/>
                <a:ea typeface="Verdana" panose="020B0604030504040204" pitchFamily="34" charset="0"/>
                <a:cs typeface="Verdana" panose="020B0604030504040204" pitchFamily="34" charset="0"/>
              </a:rPr>
              <a:t>3.2. Bases de datos SQL</a:t>
            </a:r>
          </a:p>
          <a:p>
            <a:pPr marL="223838"/>
            <a:endParaRPr lang="es-ES_tradnl"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s-ES_tradnl" sz="1800" dirty="0">
              <a:latin typeface="Verdana" panose="020B0604030504040204" pitchFamily="34" charset="0"/>
              <a:ea typeface="Verdana" panose="020B0604030504040204" pitchFamily="34" charset="0"/>
              <a:cs typeface="Verdana" panose="020B0604030504040204" pitchFamily="34" charset="0"/>
            </a:endParaRPr>
          </a:p>
        </p:txBody>
      </p:sp>
      <p:sp>
        <p:nvSpPr>
          <p:cNvPr id="16" name="Rounded Rectangle 15">
            <a:hlinkClick r:id="rId3" action="ppaction://hlinksldjump"/>
            <a:extLst>
              <a:ext uri="{FF2B5EF4-FFF2-40B4-BE49-F238E27FC236}">
                <a16:creationId xmlns:a16="http://schemas.microsoft.com/office/drawing/2014/main" id="{1E7D98AA-93FE-D448-A6EB-DEE2CF3EF6D6}"/>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
        <p:nvSpPr>
          <p:cNvPr id="9" name="Rectangle 8">
            <a:extLst>
              <a:ext uri="{FF2B5EF4-FFF2-40B4-BE49-F238E27FC236}">
                <a16:creationId xmlns:a16="http://schemas.microsoft.com/office/drawing/2014/main" id="{40026755-5677-1B4A-A7EF-E3A20F15DC4E}"/>
              </a:ext>
            </a:extLst>
          </p:cNvPr>
          <p:cNvSpPr/>
          <p:nvPr/>
        </p:nvSpPr>
        <p:spPr>
          <a:xfrm>
            <a:off x="4610334" y="678698"/>
            <a:ext cx="3032911" cy="14048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solidFill>
              </a:rPr>
              <a:t>Contrato digitalizado</a:t>
            </a:r>
          </a:p>
        </p:txBody>
      </p:sp>
    </p:spTree>
    <p:extLst>
      <p:ext uri="{BB962C8B-B14F-4D97-AF65-F5344CB8AC3E}">
        <p14:creationId xmlns:p14="http://schemas.microsoft.com/office/powerpoint/2010/main" val="1977452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E7A57A-9D4C-0944-830B-8CFCC87A8963}"/>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3.1. Lector de Facturas </a:t>
            </a:r>
          </a:p>
        </p:txBody>
      </p:sp>
      <p:sp>
        <p:nvSpPr>
          <p:cNvPr id="5" name="Rectangle 4">
            <a:extLst>
              <a:ext uri="{FF2B5EF4-FFF2-40B4-BE49-F238E27FC236}">
                <a16:creationId xmlns:a16="http://schemas.microsoft.com/office/drawing/2014/main" id="{A52EF1C7-0ABC-AF4F-95BB-2C1D0B69667B}"/>
              </a:ext>
            </a:extLst>
          </p:cNvPr>
          <p:cNvSpPr/>
          <p:nvPr/>
        </p:nvSpPr>
        <p:spPr>
          <a:xfrm>
            <a:off x="1202266" y="1436007"/>
            <a:ext cx="10126133" cy="4801314"/>
          </a:xfrm>
          <a:prstGeom prst="rect">
            <a:avLst/>
          </a:prstGeom>
        </p:spPr>
        <p:txBody>
          <a:bodyPr wrap="square">
            <a:spAutoFit/>
          </a:bodyPr>
          <a:lstStyle/>
          <a:p>
            <a:r>
              <a:rPr lang="es-ES" dirty="0">
                <a:latin typeface="Calibri" panose="020F0502020204030204" pitchFamily="34" charset="0"/>
                <a:ea typeface="Calibri" panose="020F0502020204030204" pitchFamily="34" charset="0"/>
                <a:cs typeface="Times New Roman" panose="02020603050405020304" pitchFamily="18" charset="0"/>
              </a:rPr>
              <a:t> </a:t>
            </a:r>
            <a:endParaRPr lang="en-ES" dirty="0">
              <a:latin typeface="Calibri" panose="020F0502020204030204" pitchFamily="34" charset="0"/>
              <a:ea typeface="Calibri" panose="020F0502020204030204" pitchFamily="34" charset="0"/>
              <a:cs typeface="Times New Roman" panose="02020603050405020304" pitchFamily="18" charset="0"/>
            </a:endParaRPr>
          </a:p>
          <a:p>
            <a:endParaRPr lang="es-ES" u="sng"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Queremos reducir el tiempo de picar los datos del cliente en la intranet de Comerciales y Seguimiento de clientes, automatizando la lectura de todas las facturas de luz y gas. </a:t>
            </a:r>
          </a:p>
          <a:p>
            <a:endParaRPr lang="es-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Hoy en día existen más de 550 comercializadoras, cada una con un modelo de facturación similar en cuanto a contenido pero distinto en cuanto a estructura.  </a:t>
            </a:r>
          </a:p>
          <a:p>
            <a:endParaRPr lang="es-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Intranet de Seguimiento de Clientes. Lo primero que nos gustaría automatizar es la lectura de facturas con las comercializadoras que trabajamos actualmente: Opción energía y CYE. Aunque esto iría creciendo progresivamente a medida que incluimos más comercializadoras.</a:t>
            </a:r>
          </a:p>
          <a:p>
            <a:endParaRPr lang="es-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Intranet de Comerciales. También nos gustaría entrenar un modelo que reconozca las principales facturas de las comercializadoras: </a:t>
            </a:r>
            <a:r>
              <a:rPr lang="es-ES" sz="1500" dirty="0" err="1">
                <a:latin typeface="Calibri" panose="020F0502020204030204" pitchFamily="34" charset="0"/>
                <a:ea typeface="Calibri" panose="020F0502020204030204" pitchFamily="34" charset="0"/>
                <a:cs typeface="Times New Roman" panose="02020603050405020304" pitchFamily="18" charset="0"/>
              </a:rPr>
              <a:t>Naturgy</a:t>
            </a:r>
            <a:r>
              <a:rPr lang="es-ES" sz="1500" dirty="0">
                <a:latin typeface="Calibri" panose="020F0502020204030204" pitchFamily="34" charset="0"/>
                <a:ea typeface="Calibri" panose="020F0502020204030204" pitchFamily="34" charset="0"/>
                <a:cs typeface="Times New Roman" panose="02020603050405020304" pitchFamily="18" charset="0"/>
              </a:rPr>
              <a:t>, Iberdrola y Endesa para los estudios de ahorro. </a:t>
            </a:r>
          </a:p>
          <a:p>
            <a:endParaRPr lang="es-ES" dirty="0">
              <a:latin typeface="Calibri" panose="020F0502020204030204" pitchFamily="34" charset="0"/>
              <a:ea typeface="Calibri" panose="020F0502020204030204" pitchFamily="34" charset="0"/>
              <a:cs typeface="Times New Roman" panose="02020603050405020304" pitchFamily="18" charset="0"/>
            </a:endParaRPr>
          </a:p>
          <a:p>
            <a:endParaRPr lang="es-ES" dirty="0">
              <a:latin typeface="Calibri" panose="020F0502020204030204" pitchFamily="34" charset="0"/>
              <a:ea typeface="Calibri" panose="020F0502020204030204" pitchFamily="34" charset="0"/>
              <a:cs typeface="Times New Roman" panose="02020603050405020304" pitchFamily="18" charset="0"/>
            </a:endParaRPr>
          </a:p>
          <a:p>
            <a:endParaRPr lang="es-ES" dirty="0">
              <a:latin typeface="Calibri" panose="020F0502020204030204" pitchFamily="34" charset="0"/>
              <a:ea typeface="Calibri" panose="020F0502020204030204" pitchFamily="34" charset="0"/>
              <a:cs typeface="Times New Roman" panose="02020603050405020304" pitchFamily="18" charset="0"/>
            </a:endParaRPr>
          </a:p>
          <a:p>
            <a:endParaRPr lang="en-ES" dirty="0">
              <a:latin typeface="Calibri" panose="020F0502020204030204" pitchFamily="34" charset="0"/>
              <a:ea typeface="Calibri" panose="020F0502020204030204" pitchFamily="34" charset="0"/>
              <a:cs typeface="Times New Roman" panose="02020603050405020304" pitchFamily="18" charset="0"/>
            </a:endParaRPr>
          </a:p>
          <a:p>
            <a:r>
              <a:rPr lang="es-ES" dirty="0">
                <a:latin typeface="Calibri" panose="020F0502020204030204" pitchFamily="34" charset="0"/>
                <a:ea typeface="Calibri" panose="020F0502020204030204" pitchFamily="34" charset="0"/>
                <a:cs typeface="Times New Roman" panose="02020603050405020304" pitchFamily="18" charset="0"/>
              </a:rPr>
              <a:t> </a:t>
            </a:r>
            <a:endParaRPr lang="en-E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6D2DD1D-6896-AC46-AF99-21AA90DE0940}"/>
              </a:ext>
            </a:extLst>
          </p:cNvPr>
          <p:cNvSpPr/>
          <p:nvPr/>
        </p:nvSpPr>
        <p:spPr>
          <a:xfrm>
            <a:off x="7794659" y="1422830"/>
            <a:ext cx="3195075" cy="26874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a:solidFill>
                  <a:schemeClr val="tx1"/>
                </a:solidFill>
              </a:rPr>
              <a:t>Igual esto sería más para el futuro? Al final hay muchos detalles dentro de la factura que está bien tener a alguien mirándolos. Si tenemos comerciales, no pasa nada porque dediquen algo de tiempo a generar las ofertas no?</a:t>
            </a:r>
          </a:p>
        </p:txBody>
      </p:sp>
    </p:spTree>
    <p:extLst>
      <p:ext uri="{BB962C8B-B14F-4D97-AF65-F5344CB8AC3E}">
        <p14:creationId xmlns:p14="http://schemas.microsoft.com/office/powerpoint/2010/main" val="478210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C45CA6-9EBC-A44B-B8DF-49144CE9B879}"/>
              </a:ext>
            </a:extLst>
          </p:cNvPr>
          <p:cNvSpPr txBox="1">
            <a:spLocks/>
          </p:cNvSpPr>
          <p:nvPr/>
        </p:nvSpPr>
        <p:spPr>
          <a:xfrm>
            <a:off x="5816184" y="-9790"/>
            <a:ext cx="6375816" cy="828339"/>
          </a:xfrm>
          <a:prstGeom prst="rect">
            <a:avLst/>
          </a:prstGeom>
        </p:spPr>
        <p:txBody>
          <a:bodyPr vert="horz" lIns="91440" tIns="45720" rIns="91440" bIns="45720" rtlCol="0" anchor="ctr">
            <a:normAutofit/>
          </a:bodyPr>
          <a:lstStyle>
            <a:defPPr>
              <a:defRPr lang="en-ES"/>
            </a:defPPr>
            <a:lvl1pPr lvl="0" algn="r">
              <a:lnSpc>
                <a:spcPct val="90000"/>
              </a:lnSpc>
              <a:spcBef>
                <a:spcPct val="0"/>
              </a:spcBef>
              <a:buNone/>
              <a:defRPr sz="2800" b="1">
                <a:latin typeface="Calibri" panose="020F0502020204030204" pitchFamily="34" charset="0"/>
                <a:ea typeface="Calibri" panose="020F0502020204030204" pitchFamily="34" charset="0"/>
                <a:cs typeface="Symbol" pitchFamily="2" charset="2"/>
              </a:defRPr>
            </a:lvl1pPr>
          </a:lstStyle>
          <a:p>
            <a:r>
              <a:rPr lang="es-ES" dirty="0"/>
              <a:t>3.2. Bases de datos SQL</a:t>
            </a:r>
          </a:p>
        </p:txBody>
      </p:sp>
      <p:sp>
        <p:nvSpPr>
          <p:cNvPr id="5" name="Rectangle 4">
            <a:extLst>
              <a:ext uri="{FF2B5EF4-FFF2-40B4-BE49-F238E27FC236}">
                <a16:creationId xmlns:a16="http://schemas.microsoft.com/office/drawing/2014/main" id="{377BD59B-689F-DD4C-8D0B-B5D98820731A}"/>
              </a:ext>
            </a:extLst>
          </p:cNvPr>
          <p:cNvSpPr/>
          <p:nvPr/>
        </p:nvSpPr>
        <p:spPr>
          <a:xfrm>
            <a:off x="1100667" y="1800683"/>
            <a:ext cx="10549465" cy="2446824"/>
          </a:xfrm>
          <a:prstGeom prst="rect">
            <a:avLst/>
          </a:prstGeom>
        </p:spPr>
        <p:txBody>
          <a:bodyPr wrap="square">
            <a:spAutoFit/>
          </a:bodyPr>
          <a:lstStyle/>
          <a:p>
            <a:r>
              <a:rPr lang="en-ES" sz="1500" dirty="0">
                <a:latin typeface="Calibri" panose="020F0502020204030204" pitchFamily="34" charset="0"/>
                <a:ea typeface="Calibri" panose="020F0502020204030204" pitchFamily="34" charset="0"/>
                <a:cs typeface="Times New Roman" panose="02020603050405020304" pitchFamily="18" charset="0"/>
              </a:rPr>
              <a:t>Queremos organizar toda la información de los clientes y comercializadoras de manera segura y eficiente en caso de necesitar usarla.</a:t>
            </a:r>
          </a:p>
          <a:p>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n-ES" sz="1500" dirty="0">
                <a:latin typeface="Calibri" panose="020F0502020204030204" pitchFamily="34" charset="0"/>
                <a:ea typeface="Calibri" panose="020F0502020204030204" pitchFamily="34" charset="0"/>
                <a:cs typeface="Times New Roman" panose="02020603050405020304" pitchFamily="18" charset="0"/>
              </a:rPr>
              <a:t>Las bases de datos serían de: </a:t>
            </a:r>
          </a:p>
          <a:p>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eriod"/>
            </a:pPr>
            <a:r>
              <a:rPr lang="en-ES" sz="1500" dirty="0">
                <a:latin typeface="Calibri" panose="020F0502020204030204" pitchFamily="34" charset="0"/>
                <a:ea typeface="Calibri" panose="020F0502020204030204" pitchFamily="34" charset="0"/>
                <a:cs typeface="Times New Roman" panose="02020603050405020304" pitchFamily="18" charset="0"/>
              </a:rPr>
              <a:t>Clientes. Toda la información de los clientes que picamos tanto en el estudio de ahorro, como la que se genera del estudio de ahorro debe quedar archivada. Esta información será tanto en ”texto” como archivos jpg, pdf, word, etc. </a:t>
            </a:r>
          </a:p>
          <a:p>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eriod"/>
            </a:pPr>
            <a:r>
              <a:rPr lang="en-ES" sz="1500" dirty="0">
                <a:latin typeface="Calibri" panose="020F0502020204030204" pitchFamily="34" charset="0"/>
                <a:ea typeface="Calibri" panose="020F0502020204030204" pitchFamily="34" charset="0"/>
                <a:cs typeface="Times New Roman" panose="02020603050405020304" pitchFamily="18" charset="0"/>
              </a:rPr>
              <a:t>Comercializadoras. Similar a la base de datos del cliente, ya que cada comercializadora tendra información en texto de información general, y documentos como el contrato firmado con la comercializadora. </a:t>
            </a:r>
          </a:p>
          <a:p>
            <a:endParaRPr lang="en-E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064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2480649"/>
            <a:ext cx="4233332" cy="948351"/>
          </a:xfrm>
        </p:spPr>
        <p:txBody>
          <a:bodyPr/>
          <a:lstStyle/>
          <a:p>
            <a:r>
              <a:rPr lang="es-ES_tradnl" b="1" dirty="0">
                <a:solidFill>
                  <a:srgbClr val="FA8700"/>
                </a:solidFill>
              </a:rPr>
              <a:t>4. Intranet seguimiento clientes</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44</a:t>
            </a:fld>
            <a:endParaRPr lang="es-ES_tradnl" sz="1200" dirty="0">
              <a:solidFill>
                <a:schemeClr val="bg1">
                  <a:lumMod val="50000"/>
                </a:schemeClr>
              </a:solidFill>
            </a:endParaRPr>
          </a:p>
        </p:txBody>
      </p:sp>
      <p:sp>
        <p:nvSpPr>
          <p:cNvPr id="8" name="Rounded Rectangle 7">
            <a:hlinkClick r:id="rId3" action="ppaction://hlinksldjump"/>
            <a:extLst>
              <a:ext uri="{FF2B5EF4-FFF2-40B4-BE49-F238E27FC236}">
                <a16:creationId xmlns:a16="http://schemas.microsoft.com/office/drawing/2014/main" id="{AE49AE70-C55B-AB40-A738-ABD5E2096D66}"/>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
        <p:nvSpPr>
          <p:cNvPr id="9" name="Rectangle 8">
            <a:extLst>
              <a:ext uri="{FF2B5EF4-FFF2-40B4-BE49-F238E27FC236}">
                <a16:creationId xmlns:a16="http://schemas.microsoft.com/office/drawing/2014/main" id="{796B81F2-95AC-4840-A12D-C7276B3EDFF5}"/>
              </a:ext>
            </a:extLst>
          </p:cNvPr>
          <p:cNvSpPr/>
          <p:nvPr/>
        </p:nvSpPr>
        <p:spPr>
          <a:xfrm>
            <a:off x="3304515" y="3799896"/>
            <a:ext cx="2791485" cy="204864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dirty="0">
                <a:solidFill>
                  <a:schemeClr val="tx1"/>
                </a:solidFill>
              </a:rPr>
              <a:t>Para mi este apartado iría antes que el de otras herramientas, ya que es mucho más relevante y está directamente relacionado</a:t>
            </a:r>
          </a:p>
        </p:txBody>
      </p:sp>
    </p:spTree>
    <p:extLst>
      <p:ext uri="{BB962C8B-B14F-4D97-AF65-F5344CB8AC3E}">
        <p14:creationId xmlns:p14="http://schemas.microsoft.com/office/powerpoint/2010/main" val="3342284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CBF11B-12DE-AE49-81EC-5F7613EB36CF}"/>
              </a:ext>
            </a:extLst>
          </p:cNvPr>
          <p:cNvSpPr txBox="1">
            <a:spLocks/>
          </p:cNvSpPr>
          <p:nvPr/>
        </p:nvSpPr>
        <p:spPr>
          <a:xfrm>
            <a:off x="1676400" y="-9790"/>
            <a:ext cx="10515600" cy="1835415"/>
          </a:xfrm>
          <a:prstGeom prst="rect">
            <a:avLst/>
          </a:prstGeom>
        </p:spPr>
        <p:txBody>
          <a:bodyPr vert="horz" lIns="91440" tIns="45720" rIns="91440" bIns="45720" rtlCol="0" anchor="ctr">
            <a:normAutofit/>
          </a:bodyPr>
          <a:lstStyle>
            <a:defPPr>
              <a:defRPr lang="en-ES"/>
            </a:defPPr>
            <a:lvl1pPr algn="r">
              <a:lnSpc>
                <a:spcPct val="90000"/>
              </a:lnSpc>
              <a:spcBef>
                <a:spcPct val="0"/>
              </a:spcBef>
              <a:buNone/>
              <a:defRPr sz="5000" b="1">
                <a:latin typeface="+mj-lt"/>
                <a:ea typeface="+mj-ea"/>
                <a:cs typeface="+mj-cs"/>
              </a:defRPr>
            </a:lvl1pPr>
          </a:lstStyle>
          <a:p>
            <a:r>
              <a:rPr lang="es-ES" dirty="0"/>
              <a:t>4. Intranet Seguimiento Cliente</a:t>
            </a:r>
            <a:endParaRPr lang="en-ES" dirty="0"/>
          </a:p>
        </p:txBody>
      </p:sp>
      <p:sp>
        <p:nvSpPr>
          <p:cNvPr id="6" name="TextBox 5">
            <a:extLst>
              <a:ext uri="{FF2B5EF4-FFF2-40B4-BE49-F238E27FC236}">
                <a16:creationId xmlns:a16="http://schemas.microsoft.com/office/drawing/2014/main" id="{C7C3ACFE-16F6-EC4F-B9EE-9C038891D5E8}"/>
              </a:ext>
            </a:extLst>
          </p:cNvPr>
          <p:cNvSpPr txBox="1"/>
          <p:nvPr/>
        </p:nvSpPr>
        <p:spPr>
          <a:xfrm>
            <a:off x="445048" y="1822827"/>
            <a:ext cx="9059334" cy="2862322"/>
          </a:xfrm>
          <a:prstGeom prst="rect">
            <a:avLst/>
          </a:prstGeom>
          <a:noFill/>
        </p:spPr>
        <p:txBody>
          <a:bodyPr wrap="square" rtlCol="0">
            <a:spAutoFit/>
          </a:bodyPr>
          <a:lstStyle/>
          <a:p>
            <a:r>
              <a:rPr lang="en-ES" dirty="0"/>
              <a:t>Cuando un cliente ha sido captado por el comercial, se borra de la intranet de comerciales para pasar a la intranet de seguimiento del cliente, en la que podamos: </a:t>
            </a:r>
          </a:p>
          <a:p>
            <a:endParaRPr lang="en-ES" dirty="0"/>
          </a:p>
          <a:p>
            <a:pPr marL="285750" indent="-285750">
              <a:buFontTx/>
              <a:buChar char="-"/>
            </a:pPr>
            <a:r>
              <a:rPr lang="en-ES" dirty="0"/>
              <a:t>Detectar errores en las nuevas facturas del cliente, comparando los precios que habiamos propuesto respecto a los precios que salen en su nueva factura. </a:t>
            </a:r>
          </a:p>
          <a:p>
            <a:pPr marL="285750" indent="-285750">
              <a:buFontTx/>
              <a:buChar char="-"/>
            </a:pPr>
            <a:r>
              <a:rPr lang="en-ES" dirty="0"/>
              <a:t>Gestionar las renovaciones de los clientes, automatizando el proceso de cambiar de comercializadora. </a:t>
            </a:r>
          </a:p>
          <a:p>
            <a:pPr marL="285750" indent="-285750">
              <a:buFontTx/>
              <a:buChar char="-"/>
            </a:pPr>
            <a:r>
              <a:rPr lang="es-ES" dirty="0">
                <a:latin typeface="Calibri" panose="020F0502020204030204" pitchFamily="34" charset="0"/>
                <a:ea typeface="Calibri" panose="020F0502020204030204" pitchFamily="34" charset="0"/>
                <a:cs typeface="Times New Roman" panose="02020603050405020304" pitchFamily="18" charset="0"/>
              </a:rPr>
              <a:t>Poder comunicarse con los clientes, y gestionar sus incidencias con contacto a las empresas distribuidoras y/o comercializadoras y otras empresas colaboradoras de servicios como electricistas. Poder tener un seguimiento de estas incidencias. </a:t>
            </a:r>
            <a:endParaRPr lang="en-ES" dirty="0"/>
          </a:p>
        </p:txBody>
      </p:sp>
    </p:spTree>
    <p:extLst>
      <p:ext uri="{BB962C8B-B14F-4D97-AF65-F5344CB8AC3E}">
        <p14:creationId xmlns:p14="http://schemas.microsoft.com/office/powerpoint/2010/main" val="918940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1955549"/>
            <a:ext cx="4233332" cy="591595"/>
          </a:xfrm>
        </p:spPr>
        <p:txBody>
          <a:bodyPr/>
          <a:lstStyle/>
          <a:p>
            <a:r>
              <a:rPr lang="es-ES_tradnl" b="1" dirty="0">
                <a:solidFill>
                  <a:srgbClr val="FA8700"/>
                </a:solidFill>
              </a:rPr>
              <a:t>5. App cliente</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46</a:t>
            </a:fld>
            <a:endParaRPr lang="es-ES_tradnl" sz="1200" dirty="0">
              <a:solidFill>
                <a:schemeClr val="bg1">
                  <a:lumMod val="50000"/>
                </a:schemeClr>
              </a:solidFill>
            </a:endParaRPr>
          </a:p>
        </p:txBody>
      </p:sp>
      <p:sp>
        <p:nvSpPr>
          <p:cNvPr id="11" name="Rounded Rectangle 10">
            <a:hlinkClick r:id="rId3" action="ppaction://hlinksldjump"/>
            <a:extLst>
              <a:ext uri="{FF2B5EF4-FFF2-40B4-BE49-F238E27FC236}">
                <a16:creationId xmlns:a16="http://schemas.microsoft.com/office/drawing/2014/main" id="{36807283-4403-F749-944E-073B38FFCFBB}"/>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1479256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BD28F5-D1D8-624A-8F5C-777228844CCB}"/>
              </a:ext>
            </a:extLst>
          </p:cNvPr>
          <p:cNvSpPr/>
          <p:nvPr/>
        </p:nvSpPr>
        <p:spPr>
          <a:xfrm>
            <a:off x="508000" y="1779687"/>
            <a:ext cx="6096000" cy="3554819"/>
          </a:xfrm>
          <a:prstGeom prst="rect">
            <a:avLst/>
          </a:prstGeom>
        </p:spPr>
        <p:txBody>
          <a:bodyPr>
            <a:spAutoFit/>
          </a:bodyPr>
          <a:lstStyle/>
          <a:p>
            <a:r>
              <a:rPr lang="es-ES" sz="1500" b="1" dirty="0">
                <a:latin typeface="Calibri" panose="020F0502020204030204" pitchFamily="34" charset="0"/>
                <a:ea typeface="Calibri" panose="020F0502020204030204" pitchFamily="34" charset="0"/>
                <a:cs typeface="Times New Roman" panose="02020603050405020304" pitchFamily="18" charset="0"/>
              </a:rPr>
              <a:t> </a:t>
            </a:r>
            <a:r>
              <a:rPr lang="es-ES" sz="1500" dirty="0">
                <a:latin typeface="Calibri" panose="020F0502020204030204" pitchFamily="34" charset="0"/>
                <a:ea typeface="Calibri" panose="020F0502020204030204" pitchFamily="34" charset="0"/>
                <a:cs typeface="Times New Roman" panose="02020603050405020304" pitchFamily="18" charset="0"/>
              </a:rPr>
              <a:t>Una app que le permita al cliente acceder a sus facturas, ver sus comercializadoras, precios, etc.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La app permite: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Iniciar con usuario (email) y contraseña a perfil personalizado.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Visualizar </a:t>
            </a:r>
            <a:r>
              <a:rPr lang="es-ES" sz="1500" dirty="0" err="1">
                <a:latin typeface="Calibri" panose="020F0502020204030204" pitchFamily="34" charset="0"/>
                <a:ea typeface="Calibri" panose="020F0502020204030204" pitchFamily="34" charset="0"/>
                <a:cs typeface="Times New Roman" panose="02020603050405020304" pitchFamily="18" charset="0"/>
              </a:rPr>
              <a:t>KPIs</a:t>
            </a:r>
            <a:r>
              <a:rPr lang="es-ES" sz="1500" dirty="0">
                <a:latin typeface="Calibri" panose="020F0502020204030204" pitchFamily="34" charset="0"/>
                <a:ea typeface="Calibri" panose="020F0502020204030204" pitchFamily="34" charset="0"/>
                <a:cs typeface="Times New Roman" panose="02020603050405020304" pitchFamily="18" charset="0"/>
              </a:rPr>
              <a:t> del Cliente en el Panel de Control de Inicio.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Descargar y ordenar las factura de luz. </a:t>
            </a: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Acceder a información más detallada de las facturas, consumo, ahorro.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Acceder a RRSS y contacto con VIVOLT</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Contacto con su comercializadora actual.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s-ES" sz="1500" dirty="0">
                <a:latin typeface="Calibri" panose="020F0502020204030204" pitchFamily="34" charset="0"/>
                <a:ea typeface="Calibri" panose="020F0502020204030204" pitchFamily="34" charset="0"/>
                <a:cs typeface="Times New Roman" panose="02020603050405020304" pitchFamily="18" charset="0"/>
              </a:rPr>
              <a:t>Contacto con su distribuidora local.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Inscripción como usuario: ser cliente VIVOLT.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 </a:t>
            </a:r>
            <a:endParaRPr lang="en-ES" sz="1500" dirty="0">
              <a:latin typeface="Calibri" panose="020F0502020204030204" pitchFamily="34" charset="0"/>
              <a:ea typeface="Calibri" panose="020F0502020204030204" pitchFamily="34" charset="0"/>
              <a:cs typeface="Times New Roman" panose="02020603050405020304" pitchFamily="18" charset="0"/>
            </a:endParaRPr>
          </a:p>
          <a:p>
            <a:r>
              <a:rPr lang="es-ES" sz="1500" dirty="0">
                <a:latin typeface="Calibri" panose="020F0502020204030204" pitchFamily="34" charset="0"/>
                <a:ea typeface="Calibri" panose="020F0502020204030204" pitchFamily="34" charset="0"/>
                <a:cs typeface="Times New Roman" panose="02020603050405020304" pitchFamily="18" charset="0"/>
              </a:rPr>
              <a:t> </a:t>
            </a:r>
            <a:endParaRPr lang="en-ES" sz="15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ED1C2A52-C01C-7042-A6EC-50C4B5476F0B}"/>
              </a:ext>
            </a:extLst>
          </p:cNvPr>
          <p:cNvSpPr txBox="1">
            <a:spLocks/>
          </p:cNvSpPr>
          <p:nvPr/>
        </p:nvSpPr>
        <p:spPr>
          <a:xfrm>
            <a:off x="1676400" y="-9790"/>
            <a:ext cx="10515600" cy="1835415"/>
          </a:xfrm>
          <a:prstGeom prst="rect">
            <a:avLst/>
          </a:prstGeom>
        </p:spPr>
        <p:txBody>
          <a:bodyPr vert="horz" lIns="91440" tIns="45720" rIns="91440" bIns="45720" rtlCol="0" anchor="ctr">
            <a:normAutofit/>
          </a:bodyPr>
          <a:lstStyle>
            <a:defPPr>
              <a:defRPr lang="en-ES"/>
            </a:defPPr>
            <a:lvl1pPr algn="r">
              <a:lnSpc>
                <a:spcPct val="90000"/>
              </a:lnSpc>
              <a:spcBef>
                <a:spcPct val="0"/>
              </a:spcBef>
              <a:buNone/>
              <a:defRPr sz="5000" b="1">
                <a:latin typeface="+mj-lt"/>
                <a:ea typeface="+mj-ea"/>
                <a:cs typeface="+mj-cs"/>
              </a:defRPr>
            </a:lvl1pPr>
          </a:lstStyle>
          <a:p>
            <a:r>
              <a:rPr lang="es-ES" dirty="0"/>
              <a:t>5. App Cliente</a:t>
            </a:r>
            <a:endParaRPr lang="en-ES" dirty="0"/>
          </a:p>
        </p:txBody>
      </p:sp>
      <p:sp>
        <p:nvSpPr>
          <p:cNvPr id="2" name="TextBox 1">
            <a:extLst>
              <a:ext uri="{FF2B5EF4-FFF2-40B4-BE49-F238E27FC236}">
                <a16:creationId xmlns:a16="http://schemas.microsoft.com/office/drawing/2014/main" id="{4E39ADEA-4FC3-8343-9D01-32A1DA1B986B}"/>
              </a:ext>
            </a:extLst>
          </p:cNvPr>
          <p:cNvSpPr txBox="1"/>
          <p:nvPr/>
        </p:nvSpPr>
        <p:spPr>
          <a:xfrm>
            <a:off x="7966363" y="1779687"/>
            <a:ext cx="3422073" cy="1246495"/>
          </a:xfrm>
          <a:prstGeom prst="rect">
            <a:avLst/>
          </a:prstGeom>
          <a:noFill/>
        </p:spPr>
        <p:txBody>
          <a:bodyPr wrap="square" rtlCol="0">
            <a:spAutoFit/>
          </a:bodyPr>
          <a:lstStyle/>
          <a:p>
            <a:r>
              <a:rPr lang="en-ES" sz="1500" dirty="0"/>
              <a:t>Queremos lanzar una primera app al cliente, y poco a poco ir añadiendo más funciones como puede ser solicitar ofertas de autconsumo, o incluso poder vender energía p2p. </a:t>
            </a:r>
          </a:p>
        </p:txBody>
      </p:sp>
    </p:spTree>
    <p:extLst>
      <p:ext uri="{BB962C8B-B14F-4D97-AF65-F5344CB8AC3E}">
        <p14:creationId xmlns:p14="http://schemas.microsoft.com/office/powerpoint/2010/main" val="1058475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3365A-F583-7248-8A8B-151F6915BDB1}"/>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1898072" y="-1648691"/>
            <a:ext cx="6733311" cy="10280072"/>
          </a:xfrm>
          <a:prstGeom prst="rect">
            <a:avLst/>
          </a:prstGeom>
        </p:spPr>
      </p:pic>
    </p:spTree>
    <p:extLst>
      <p:ext uri="{BB962C8B-B14F-4D97-AF65-F5344CB8AC3E}">
        <p14:creationId xmlns:p14="http://schemas.microsoft.com/office/powerpoint/2010/main" val="1915002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DFEEE-818F-7544-8AE5-C690104C1DF8}"/>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801092" y="-1801093"/>
            <a:ext cx="6858001" cy="10460184"/>
          </a:xfrm>
          <a:prstGeom prst="rect">
            <a:avLst/>
          </a:prstGeom>
        </p:spPr>
      </p:pic>
    </p:spTree>
    <p:extLst>
      <p:ext uri="{BB962C8B-B14F-4D97-AF65-F5344CB8AC3E}">
        <p14:creationId xmlns:p14="http://schemas.microsoft.com/office/powerpoint/2010/main" val="4139431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6755A-FB22-1D47-8954-93A8684C8A79}"/>
              </a:ext>
            </a:extLst>
          </p:cNvPr>
          <p:cNvSpPr>
            <a:spLocks noGrp="1"/>
          </p:cNvSpPr>
          <p:nvPr>
            <p:ph type="title"/>
          </p:nvPr>
        </p:nvSpPr>
        <p:spPr/>
        <p:txBody>
          <a:bodyPr/>
          <a:lstStyle/>
          <a:p>
            <a:r>
              <a:rPr lang="en-ES" dirty="0"/>
              <a:t>¿Que es Vivolt? (ii/ii)</a:t>
            </a:r>
          </a:p>
        </p:txBody>
      </p:sp>
      <p:sp>
        <p:nvSpPr>
          <p:cNvPr id="3" name="Content Placeholder 2">
            <a:extLst>
              <a:ext uri="{FF2B5EF4-FFF2-40B4-BE49-F238E27FC236}">
                <a16:creationId xmlns:a16="http://schemas.microsoft.com/office/drawing/2014/main" id="{47ADB1D0-CFFC-9A42-B2F8-8D1099D7B8D3}"/>
              </a:ext>
            </a:extLst>
          </p:cNvPr>
          <p:cNvSpPr>
            <a:spLocks noGrp="1"/>
          </p:cNvSpPr>
          <p:nvPr>
            <p:ph idx="1"/>
          </p:nvPr>
        </p:nvSpPr>
        <p:spPr>
          <a:xfrm>
            <a:off x="838200" y="1825625"/>
            <a:ext cx="10597444" cy="4351338"/>
          </a:xfrm>
        </p:spPr>
        <p:txBody>
          <a:bodyPr>
            <a:noAutofit/>
          </a:bodyPr>
          <a:lstStyle/>
          <a:p>
            <a:pPr marL="0" indent="0">
              <a:buNone/>
            </a:pPr>
            <a:r>
              <a:rPr lang="es-ES_tradnl" sz="1500" dirty="0"/>
              <a:t>Actualmente, el principal servicio desempeñado por VIVOLT es la </a:t>
            </a:r>
            <a:r>
              <a:rPr lang="es-ES_tradnl" sz="1500" b="1" dirty="0"/>
              <a:t>selección de los mejores precios energéticos</a:t>
            </a:r>
            <a:r>
              <a:rPr lang="es-ES_tradnl" sz="1500" dirty="0"/>
              <a:t> mediante la gestión activa de tarifas del cliente, desarrollando un estudio personalizado y comparativo de las distintas comercializadoras. Para ello, una vez identificado el potencial cliente, procedemos a elaborar los siguientes pasos:</a:t>
            </a:r>
          </a:p>
          <a:p>
            <a:pPr marL="0" indent="0">
              <a:buNone/>
            </a:pPr>
            <a:endParaRPr lang="es-ES_tradnl" sz="1500" dirty="0"/>
          </a:p>
          <a:p>
            <a:pPr marL="342900" indent="-342900">
              <a:spcBef>
                <a:spcPts val="400"/>
              </a:spcBef>
              <a:buFont typeface="+mj-lt"/>
              <a:buAutoNum type="arabicPeriod"/>
            </a:pPr>
            <a:r>
              <a:rPr lang="es-ES" sz="1500" b="1" dirty="0"/>
              <a:t>Estudio personalizado</a:t>
            </a:r>
            <a:r>
              <a:rPr lang="en-ES" sz="1500" b="1" dirty="0"/>
              <a:t>: </a:t>
            </a:r>
            <a:r>
              <a:rPr lang="en-ES" sz="1500" dirty="0"/>
              <a:t>Estudio comparativo de las comercializadoras para obtener el mejor precio, adaptado a tus necesidades y características</a:t>
            </a:r>
          </a:p>
          <a:p>
            <a:pPr marL="342900" indent="-342900">
              <a:spcBef>
                <a:spcPts val="400"/>
              </a:spcBef>
              <a:buFont typeface="+mj-lt"/>
              <a:buAutoNum type="arabicPeriod"/>
            </a:pPr>
            <a:r>
              <a:rPr lang="es-ES" sz="1500" b="1" dirty="0"/>
              <a:t>Representación directa: </a:t>
            </a:r>
            <a:r>
              <a:rPr lang="en-ES" sz="1500" dirty="0"/>
              <a:t>Firma online del contrato habilitándonos como gestor energético y representante directo, realizando todos los trámites administrativos</a:t>
            </a:r>
          </a:p>
          <a:p>
            <a:pPr marL="342900" indent="-342900">
              <a:spcBef>
                <a:spcPts val="400"/>
              </a:spcBef>
              <a:buFont typeface="+mj-lt"/>
              <a:buAutoNum type="arabicPeriod"/>
            </a:pPr>
            <a:r>
              <a:rPr lang="es-ES" sz="1500" b="1" dirty="0"/>
              <a:t>Revisión continua</a:t>
            </a:r>
            <a:r>
              <a:rPr lang="en-ES" sz="1500" b="1" dirty="0"/>
              <a:t>: </a:t>
            </a:r>
            <a:r>
              <a:rPr lang="en-ES" sz="1500" dirty="0"/>
              <a:t>Revisión de las condiciones del cliente y situación del mercado de nuevas ofertas, buscando una mejora constante de las facturas </a:t>
            </a:r>
          </a:p>
          <a:p>
            <a:pPr marL="342900" indent="-342900">
              <a:spcBef>
                <a:spcPts val="400"/>
              </a:spcBef>
              <a:buFont typeface="+mj-lt"/>
              <a:buAutoNum type="arabicPeriod"/>
            </a:pPr>
            <a:r>
              <a:rPr lang="es-ES" sz="1500" b="1" dirty="0"/>
              <a:t>Ahorro recurrente</a:t>
            </a:r>
            <a:r>
              <a:rPr lang="en-ES" sz="1500" b="1" dirty="0"/>
              <a:t>: </a:t>
            </a:r>
            <a:r>
              <a:rPr lang="es-ES" sz="1500" dirty="0"/>
              <a:t>Generación de un ahorro operativo recurrente para el cliente, elaborando informes de situación para visualizar el impacto de VIVOLT</a:t>
            </a:r>
          </a:p>
          <a:p>
            <a:pPr marL="0" indent="0">
              <a:spcBef>
                <a:spcPts val="400"/>
              </a:spcBef>
              <a:buNone/>
            </a:pPr>
            <a:endParaRPr lang="es-ES" sz="1500" dirty="0"/>
          </a:p>
          <a:p>
            <a:pPr marL="0" indent="0">
              <a:spcBef>
                <a:spcPts val="400"/>
              </a:spcBef>
              <a:buNone/>
            </a:pPr>
            <a:r>
              <a:rPr lang="es-ES_tradnl" sz="1500" dirty="0"/>
              <a:t>El servicio se ofrece en </a:t>
            </a:r>
            <a:r>
              <a:rPr lang="es-ES_tradnl" sz="1500" b="1" dirty="0"/>
              <a:t>todo el territorio nacional</a:t>
            </a:r>
            <a:r>
              <a:rPr lang="es-ES_tradnl" sz="1500" dirty="0"/>
              <a:t> a excepción de Ceuta y Melilla, comprendiendo así las islas baleares, canarias y península. Finalmente, es importante destacar que el servicio es completamente </a:t>
            </a:r>
            <a:r>
              <a:rPr lang="es-ES_tradnl" sz="1500" b="1" dirty="0"/>
              <a:t>gratuito para el cliente</a:t>
            </a:r>
            <a:r>
              <a:rPr lang="es-ES_tradnl" sz="1500" dirty="0"/>
              <a:t>, ayudando así a maximizar el impacto generado por VIVOLT de cara al ahorro.</a:t>
            </a:r>
            <a:endParaRPr lang="en-ES" sz="1500" dirty="0"/>
          </a:p>
          <a:p>
            <a:pPr marL="0" indent="0">
              <a:spcBef>
                <a:spcPts val="400"/>
              </a:spcBef>
              <a:buNone/>
            </a:pPr>
            <a:endParaRPr lang="en-ES" sz="1500" dirty="0"/>
          </a:p>
          <a:p>
            <a:endParaRPr lang="en-ES" sz="1500" dirty="0"/>
          </a:p>
          <a:p>
            <a:pPr marL="342900" indent="-342900">
              <a:spcBef>
                <a:spcPts val="400"/>
              </a:spcBef>
              <a:buFont typeface="+mj-lt"/>
              <a:buAutoNum type="arabicPeriod"/>
            </a:pPr>
            <a:endParaRPr lang="en-ES" sz="1500" dirty="0"/>
          </a:p>
          <a:p>
            <a:pPr marL="0" indent="0">
              <a:buNone/>
            </a:pPr>
            <a:endParaRPr lang="en-ES" sz="1500" dirty="0"/>
          </a:p>
        </p:txBody>
      </p:sp>
    </p:spTree>
    <p:extLst>
      <p:ext uri="{BB962C8B-B14F-4D97-AF65-F5344CB8AC3E}">
        <p14:creationId xmlns:p14="http://schemas.microsoft.com/office/powerpoint/2010/main" val="3829667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FD267-BD9F-0D45-92E2-C5E69E81BC78}"/>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1634837" y="-1634835"/>
            <a:ext cx="6858000" cy="10127672"/>
          </a:xfrm>
          <a:prstGeom prst="rect">
            <a:avLst/>
          </a:prstGeom>
        </p:spPr>
      </p:pic>
    </p:spTree>
    <p:extLst>
      <p:ext uri="{BB962C8B-B14F-4D97-AF65-F5344CB8AC3E}">
        <p14:creationId xmlns:p14="http://schemas.microsoft.com/office/powerpoint/2010/main" val="275525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C9388-F90E-2D40-AEFF-CEBCF700C300}"/>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190741" y="-1190741"/>
            <a:ext cx="6858000" cy="9239482"/>
          </a:xfrm>
          <a:prstGeom prst="rect">
            <a:avLst/>
          </a:prstGeom>
        </p:spPr>
      </p:pic>
    </p:spTree>
    <p:extLst>
      <p:ext uri="{BB962C8B-B14F-4D97-AF65-F5344CB8AC3E}">
        <p14:creationId xmlns:p14="http://schemas.microsoft.com/office/powerpoint/2010/main" val="3129738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1463A6-3D3F-EA44-8882-D7185858CADA}"/>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385455" y="-1385453"/>
            <a:ext cx="6858000" cy="9628908"/>
          </a:xfrm>
          <a:prstGeom prst="rect">
            <a:avLst/>
          </a:prstGeom>
        </p:spPr>
      </p:pic>
    </p:spTree>
    <p:extLst>
      <p:ext uri="{BB962C8B-B14F-4D97-AF65-F5344CB8AC3E}">
        <p14:creationId xmlns:p14="http://schemas.microsoft.com/office/powerpoint/2010/main" val="1432813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1955549"/>
            <a:ext cx="4233332" cy="591595"/>
          </a:xfrm>
        </p:spPr>
        <p:txBody>
          <a:bodyPr/>
          <a:lstStyle/>
          <a:p>
            <a:r>
              <a:rPr lang="es-ES_tradnl" b="1" dirty="0">
                <a:solidFill>
                  <a:srgbClr val="FA8700"/>
                </a:solidFill>
              </a:rPr>
              <a:t>6. Intranet Comercializadora</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53</a:t>
            </a:fld>
            <a:endParaRPr lang="es-ES_tradnl" sz="1200" dirty="0">
              <a:solidFill>
                <a:schemeClr val="bg1">
                  <a:lumMod val="50000"/>
                </a:schemeClr>
              </a:solidFill>
            </a:endParaRPr>
          </a:p>
        </p:txBody>
      </p:sp>
      <p:sp>
        <p:nvSpPr>
          <p:cNvPr id="8" name="Rounded Rectangle 7">
            <a:hlinkClick r:id="rId3" action="ppaction://hlinksldjump"/>
            <a:extLst>
              <a:ext uri="{FF2B5EF4-FFF2-40B4-BE49-F238E27FC236}">
                <a16:creationId xmlns:a16="http://schemas.microsoft.com/office/drawing/2014/main" id="{8278BBF5-A759-2E4E-AE69-BC90AB18BC18}"/>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3292357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24B7-986A-F94F-A824-98E4592A4C9A}"/>
              </a:ext>
            </a:extLst>
          </p:cNvPr>
          <p:cNvSpPr>
            <a:spLocks noGrp="1"/>
          </p:cNvSpPr>
          <p:nvPr>
            <p:ph type="title"/>
          </p:nvPr>
        </p:nvSpPr>
        <p:spPr>
          <a:xfrm>
            <a:off x="721242" y="1683562"/>
            <a:ext cx="10515600" cy="1325563"/>
          </a:xfrm>
        </p:spPr>
        <p:txBody>
          <a:bodyPr>
            <a:noAutofit/>
          </a:bodyPr>
          <a:lstStyle/>
          <a:p>
            <a:r>
              <a:rPr lang="en-ES" sz="2800" dirty="0"/>
              <a:t>Queremos un panel de control donde las comercializadoras puedan actualizar sus precios cuando quieran y nuestra base de datos se actualice con sus precios. </a:t>
            </a:r>
          </a:p>
        </p:txBody>
      </p:sp>
      <p:sp>
        <p:nvSpPr>
          <p:cNvPr id="4" name="Title 1">
            <a:extLst>
              <a:ext uri="{FF2B5EF4-FFF2-40B4-BE49-F238E27FC236}">
                <a16:creationId xmlns:a16="http://schemas.microsoft.com/office/drawing/2014/main" id="{F2306712-E462-4C43-9250-B0BC633CF030}"/>
              </a:ext>
            </a:extLst>
          </p:cNvPr>
          <p:cNvSpPr txBox="1">
            <a:spLocks/>
          </p:cNvSpPr>
          <p:nvPr/>
        </p:nvSpPr>
        <p:spPr>
          <a:xfrm>
            <a:off x="1676400" y="-9790"/>
            <a:ext cx="10515600"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2800" b="1" dirty="0"/>
              <a:t>6.1. </a:t>
            </a:r>
            <a:r>
              <a:rPr lang="en-ES" sz="2800" b="1" dirty="0"/>
              <a:t>Panel de Control Comercializadoras</a:t>
            </a:r>
          </a:p>
        </p:txBody>
      </p:sp>
    </p:spTree>
    <p:extLst>
      <p:ext uri="{BB962C8B-B14F-4D97-AF65-F5344CB8AC3E}">
        <p14:creationId xmlns:p14="http://schemas.microsoft.com/office/powerpoint/2010/main" val="153603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1955549"/>
            <a:ext cx="4233332" cy="591595"/>
          </a:xfrm>
        </p:spPr>
        <p:txBody>
          <a:bodyPr/>
          <a:lstStyle/>
          <a:p>
            <a:r>
              <a:rPr lang="es-ES_tradnl" b="1" dirty="0">
                <a:solidFill>
                  <a:srgbClr val="FA8700"/>
                </a:solidFill>
              </a:rPr>
              <a:t>7. Futuros desarrollos</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55</a:t>
            </a:fld>
            <a:endParaRPr lang="es-ES_tradnl" sz="1200" dirty="0">
              <a:solidFill>
                <a:schemeClr val="bg1">
                  <a:lumMod val="50000"/>
                </a:schemeClr>
              </a:solidFill>
            </a:endParaRPr>
          </a:p>
        </p:txBody>
      </p:sp>
      <p:sp>
        <p:nvSpPr>
          <p:cNvPr id="8" name="Rounded Rectangle 7">
            <a:hlinkClick r:id="rId3" action="ppaction://hlinksldjump"/>
            <a:extLst>
              <a:ext uri="{FF2B5EF4-FFF2-40B4-BE49-F238E27FC236}">
                <a16:creationId xmlns:a16="http://schemas.microsoft.com/office/drawing/2014/main" id="{8278BBF5-A759-2E4E-AE69-BC90AB18BC18}"/>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2672970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CC3D7F-BCE8-7245-B85A-733661FC5D2A}"/>
              </a:ext>
            </a:extLst>
          </p:cNvPr>
          <p:cNvSpPr txBox="1">
            <a:spLocks/>
          </p:cNvSpPr>
          <p:nvPr/>
        </p:nvSpPr>
        <p:spPr>
          <a:xfrm>
            <a:off x="1676400" y="-9790"/>
            <a:ext cx="10515600" cy="18354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5000" b="1" dirty="0"/>
              <a:t>7. Futuros Desarrollos</a:t>
            </a:r>
            <a:endParaRPr lang="en-ES" sz="5000" b="1" dirty="0"/>
          </a:p>
        </p:txBody>
      </p:sp>
      <p:sp>
        <p:nvSpPr>
          <p:cNvPr id="5" name="TextBox 4">
            <a:extLst>
              <a:ext uri="{FF2B5EF4-FFF2-40B4-BE49-F238E27FC236}">
                <a16:creationId xmlns:a16="http://schemas.microsoft.com/office/drawing/2014/main" id="{3A6A71D4-EDC8-B440-B663-293C098B516B}"/>
              </a:ext>
            </a:extLst>
          </p:cNvPr>
          <p:cNvSpPr txBox="1"/>
          <p:nvPr/>
        </p:nvSpPr>
        <p:spPr>
          <a:xfrm>
            <a:off x="651163" y="2189018"/>
            <a:ext cx="10806545" cy="2862322"/>
          </a:xfrm>
          <a:prstGeom prst="rect">
            <a:avLst/>
          </a:prstGeom>
          <a:noFill/>
        </p:spPr>
        <p:txBody>
          <a:bodyPr wrap="square" rtlCol="0">
            <a:spAutoFit/>
          </a:bodyPr>
          <a:lstStyle/>
          <a:p>
            <a:r>
              <a:rPr lang="en-ES" dirty="0"/>
              <a:t>Vivolt es una empresa ambiciosa, que quiere apostar por la tecnología como herramienta para ayudar a sus clientes a ahorrar dinero en energía. Queremos enfocar nuestra operativa interna hacia la estandarización y automatización, y la externa hacia el constante desarrollo digital buscando siempre la desarrollos enfocados en blockchain y ecosistemas energéticos  seguros, sencillo y eficaces. </a:t>
            </a:r>
          </a:p>
          <a:p>
            <a:endParaRPr lang="en-ES" dirty="0"/>
          </a:p>
          <a:p>
            <a:r>
              <a:rPr lang="en-ES" dirty="0"/>
              <a:t>Posibles desarrollos a futuro: </a:t>
            </a:r>
          </a:p>
          <a:p>
            <a:pPr marL="285750" indent="-285750">
              <a:buFontTx/>
              <a:buChar char="-"/>
            </a:pPr>
            <a:r>
              <a:rPr lang="en-ES" dirty="0"/>
              <a:t>Venta y compra de energía p2p </a:t>
            </a:r>
          </a:p>
          <a:p>
            <a:pPr marL="285750" indent="-285750">
              <a:buFontTx/>
              <a:buChar char="-"/>
            </a:pPr>
            <a:r>
              <a:rPr lang="en-ES" dirty="0"/>
              <a:t>Propia moneda para tokenizar la energía y crear un sistema de puntos entre clientes. </a:t>
            </a:r>
          </a:p>
          <a:p>
            <a:pPr marL="285750" indent="-285750">
              <a:buFontTx/>
              <a:buChar char="-"/>
            </a:pPr>
            <a:r>
              <a:rPr lang="en-ES" dirty="0"/>
              <a:t>Posibilidad de pedir ofertas a empresas fotovoltaicas. </a:t>
            </a:r>
          </a:p>
          <a:p>
            <a:pPr marL="285750" indent="-285750">
              <a:buFontTx/>
              <a:buChar char="-"/>
            </a:pPr>
            <a:endParaRPr lang="en-ES" dirty="0"/>
          </a:p>
        </p:txBody>
      </p:sp>
    </p:spTree>
    <p:extLst>
      <p:ext uri="{BB962C8B-B14F-4D97-AF65-F5344CB8AC3E}">
        <p14:creationId xmlns:p14="http://schemas.microsoft.com/office/powerpoint/2010/main" val="3679635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ACB8-1794-2C44-BE59-B226546754B6}"/>
              </a:ext>
            </a:extLst>
          </p:cNvPr>
          <p:cNvSpPr>
            <a:spLocks noGrp="1"/>
          </p:cNvSpPr>
          <p:nvPr>
            <p:ph type="title"/>
          </p:nvPr>
        </p:nvSpPr>
        <p:spPr/>
        <p:txBody>
          <a:bodyPr/>
          <a:lstStyle/>
          <a:p>
            <a:r>
              <a:rPr lang="en-ES" dirty="0"/>
              <a:t>Detalles del desarrollo</a:t>
            </a:r>
          </a:p>
        </p:txBody>
      </p:sp>
      <p:sp>
        <p:nvSpPr>
          <p:cNvPr id="3" name="Content Placeholder 2">
            <a:extLst>
              <a:ext uri="{FF2B5EF4-FFF2-40B4-BE49-F238E27FC236}">
                <a16:creationId xmlns:a16="http://schemas.microsoft.com/office/drawing/2014/main" id="{FF4ACA73-197F-FF4B-B379-344596F7FBE1}"/>
              </a:ext>
            </a:extLst>
          </p:cNvPr>
          <p:cNvSpPr>
            <a:spLocks noGrp="1"/>
          </p:cNvSpPr>
          <p:nvPr>
            <p:ph idx="1"/>
          </p:nvPr>
        </p:nvSpPr>
        <p:spPr>
          <a:xfrm>
            <a:off x="838200" y="1825625"/>
            <a:ext cx="5607756" cy="4351338"/>
          </a:xfrm>
        </p:spPr>
        <p:txBody>
          <a:bodyPr>
            <a:normAutofit/>
          </a:bodyPr>
          <a:lstStyle/>
          <a:p>
            <a:pPr marL="0" lvl="0" indent="0">
              <a:buNone/>
            </a:pPr>
            <a:r>
              <a:rPr lang="es-ES" sz="1800" b="1" dirty="0"/>
              <a:t>¿Qué queremos desarrollar?</a:t>
            </a:r>
          </a:p>
          <a:p>
            <a:pPr marL="0" lvl="0" indent="0">
              <a:spcBef>
                <a:spcPts val="400"/>
              </a:spcBef>
              <a:buNone/>
            </a:pPr>
            <a:r>
              <a:rPr lang="es-ES" sz="1500" dirty="0"/>
              <a:t>1. Página web</a:t>
            </a:r>
            <a:endParaRPr lang="en-ES" sz="1500" dirty="0"/>
          </a:p>
          <a:p>
            <a:pPr marL="0" lvl="0" indent="0">
              <a:spcBef>
                <a:spcPts val="400"/>
              </a:spcBef>
              <a:buNone/>
            </a:pPr>
            <a:r>
              <a:rPr lang="en-ES" sz="1500" dirty="0"/>
              <a:t>2. </a:t>
            </a:r>
            <a:r>
              <a:rPr lang="es-ES" sz="1500" dirty="0"/>
              <a:t>Intranet comerciales</a:t>
            </a:r>
            <a:endParaRPr lang="en-ES" sz="1500" dirty="0"/>
          </a:p>
          <a:p>
            <a:pPr marL="0" lvl="0" indent="0">
              <a:spcBef>
                <a:spcPts val="400"/>
              </a:spcBef>
              <a:buNone/>
            </a:pPr>
            <a:r>
              <a:rPr lang="en-ES" sz="1500" dirty="0"/>
              <a:t>3. </a:t>
            </a:r>
            <a:r>
              <a:rPr lang="es-ES" sz="1500" dirty="0"/>
              <a:t>Otras herramientas - lector de facturas, bases de datos. </a:t>
            </a:r>
            <a:endParaRPr lang="en-ES" sz="1500" dirty="0"/>
          </a:p>
          <a:p>
            <a:pPr marL="0" lvl="0" indent="0">
              <a:spcBef>
                <a:spcPts val="400"/>
              </a:spcBef>
              <a:buNone/>
            </a:pPr>
            <a:r>
              <a:rPr lang="en-ES" sz="1500" dirty="0"/>
              <a:t>4. </a:t>
            </a:r>
            <a:r>
              <a:rPr lang="es-ES" sz="1500" dirty="0"/>
              <a:t>Intranet seguimiento clientes</a:t>
            </a:r>
          </a:p>
          <a:p>
            <a:pPr marL="0" indent="0">
              <a:spcBef>
                <a:spcPts val="400"/>
              </a:spcBef>
              <a:buNone/>
            </a:pPr>
            <a:r>
              <a:rPr lang="es-ES" sz="1500" dirty="0"/>
              <a:t>5. App cliente </a:t>
            </a:r>
          </a:p>
          <a:p>
            <a:pPr marL="0" lvl="0" indent="0">
              <a:spcBef>
                <a:spcPts val="400"/>
              </a:spcBef>
              <a:buNone/>
            </a:pPr>
            <a:r>
              <a:rPr lang="es-ES" sz="1500" dirty="0"/>
              <a:t>6. Intranet comercializadoras</a:t>
            </a:r>
            <a:endParaRPr lang="en-ES" sz="1500" dirty="0"/>
          </a:p>
          <a:p>
            <a:pPr marL="0" lvl="0" indent="0">
              <a:spcBef>
                <a:spcPts val="400"/>
              </a:spcBef>
              <a:buNone/>
            </a:pPr>
            <a:r>
              <a:rPr lang="es-ES" sz="1500" dirty="0"/>
              <a:t>7. Futuros desarrollos</a:t>
            </a:r>
            <a:endParaRPr lang="en-ES" sz="1500" dirty="0"/>
          </a:p>
          <a:p>
            <a:pPr marL="0" lvl="0" indent="0">
              <a:spcBef>
                <a:spcPts val="400"/>
              </a:spcBef>
              <a:buNone/>
            </a:pPr>
            <a:endParaRPr lang="en-ES" sz="1500" dirty="0"/>
          </a:p>
          <a:p>
            <a:pPr marL="0" indent="0">
              <a:lnSpc>
                <a:spcPct val="100000"/>
              </a:lnSpc>
              <a:spcBef>
                <a:spcPts val="400"/>
              </a:spcBef>
              <a:buNone/>
            </a:pPr>
            <a:r>
              <a:rPr lang="es-ES" sz="1800" b="1" dirty="0"/>
              <a:t>¿Qué necesitamos?</a:t>
            </a:r>
          </a:p>
          <a:p>
            <a:pPr marL="0" indent="0">
              <a:spcBef>
                <a:spcPts val="400"/>
              </a:spcBef>
              <a:buNone/>
            </a:pPr>
            <a:r>
              <a:rPr lang="en-ES" sz="1500" dirty="0"/>
              <a:t>Presupuesto y duración estimada de cada desarrollo. </a:t>
            </a:r>
          </a:p>
          <a:p>
            <a:pPr marL="0" indent="0">
              <a:lnSpc>
                <a:spcPct val="100000"/>
              </a:lnSpc>
              <a:buNone/>
            </a:pPr>
            <a:r>
              <a:rPr lang="es-ES" sz="1800" b="1" dirty="0"/>
              <a:t>Requisitos</a:t>
            </a:r>
          </a:p>
          <a:p>
            <a:pPr>
              <a:spcBef>
                <a:spcPts val="400"/>
              </a:spcBef>
            </a:pPr>
            <a:r>
              <a:rPr lang="en-ES" sz="1500" dirty="0"/>
              <a:t>El desarrollo es 100% propiedad de Vivolt. </a:t>
            </a:r>
          </a:p>
          <a:p>
            <a:pPr>
              <a:spcBef>
                <a:spcPts val="400"/>
              </a:spcBef>
            </a:pPr>
            <a:r>
              <a:rPr lang="en-ES" sz="1500" dirty="0"/>
              <a:t>Página web 100% personalizada. Sin templates. </a:t>
            </a:r>
          </a:p>
          <a:p>
            <a:pPr>
              <a:spcBef>
                <a:spcPts val="400"/>
              </a:spcBef>
            </a:pPr>
            <a:r>
              <a:rPr lang="en-ES" sz="1500" dirty="0"/>
              <a:t>El codigo del desarrollo debe estar bien comentado. </a:t>
            </a:r>
          </a:p>
          <a:p>
            <a:pPr marL="0" indent="0">
              <a:buNone/>
            </a:pPr>
            <a:endParaRPr lang="en-ES" sz="1500" dirty="0"/>
          </a:p>
          <a:p>
            <a:pPr marL="0" indent="0">
              <a:buNone/>
            </a:pPr>
            <a:endParaRPr lang="en-ES" dirty="0"/>
          </a:p>
        </p:txBody>
      </p:sp>
    </p:spTree>
    <p:extLst>
      <p:ext uri="{BB962C8B-B14F-4D97-AF65-F5344CB8AC3E}">
        <p14:creationId xmlns:p14="http://schemas.microsoft.com/office/powerpoint/2010/main" val="407680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snow covered mountain&#10;&#10;Description automatically generated">
            <a:extLst>
              <a:ext uri="{FF2B5EF4-FFF2-40B4-BE49-F238E27FC236}">
                <a16:creationId xmlns:a16="http://schemas.microsoft.com/office/drawing/2014/main" id="{C31CC6C5-1774-9E4E-BDB4-50074703C91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flipH="1">
            <a:off x="0" y="-1"/>
            <a:ext cx="7569200" cy="6857999"/>
          </a:xfrm>
        </p:spPr>
      </p:pic>
      <p:sp>
        <p:nvSpPr>
          <p:cNvPr id="10" name="Triangle 9">
            <a:extLst>
              <a:ext uri="{FF2B5EF4-FFF2-40B4-BE49-F238E27FC236}">
                <a16:creationId xmlns:a16="http://schemas.microsoft.com/office/drawing/2014/main" id="{E1C4C8AE-4498-214C-BE8B-078BA2ABC52C}"/>
              </a:ext>
            </a:extLst>
          </p:cNvPr>
          <p:cNvSpPr/>
          <p:nvPr/>
        </p:nvSpPr>
        <p:spPr>
          <a:xfrm>
            <a:off x="6096000" y="-3"/>
            <a:ext cx="1473200" cy="6858001"/>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 Placeholder 2">
            <a:extLst>
              <a:ext uri="{FF2B5EF4-FFF2-40B4-BE49-F238E27FC236}">
                <a16:creationId xmlns:a16="http://schemas.microsoft.com/office/drawing/2014/main" id="{7A319179-0E79-5F41-8415-EFDD15F5C939}"/>
              </a:ext>
            </a:extLst>
          </p:cNvPr>
          <p:cNvSpPr>
            <a:spLocks noGrp="1"/>
          </p:cNvSpPr>
          <p:nvPr>
            <p:ph type="body" sz="quarter" idx="14"/>
          </p:nvPr>
        </p:nvSpPr>
        <p:spPr>
          <a:xfrm>
            <a:off x="7518401" y="3250671"/>
            <a:ext cx="4114800" cy="593196"/>
          </a:xfrm>
        </p:spPr>
        <p:txBody>
          <a:bodyPr/>
          <a:lstStyle/>
          <a:p>
            <a:r>
              <a:rPr lang="es-ES_tradnl" b="1" dirty="0">
                <a:solidFill>
                  <a:srgbClr val="FA8700"/>
                </a:solidFill>
              </a:rPr>
              <a:t>1. Página web</a:t>
            </a:r>
          </a:p>
        </p:txBody>
      </p:sp>
      <p:sp>
        <p:nvSpPr>
          <p:cNvPr id="4" name="Text Placeholder 3">
            <a:extLst>
              <a:ext uri="{FF2B5EF4-FFF2-40B4-BE49-F238E27FC236}">
                <a16:creationId xmlns:a16="http://schemas.microsoft.com/office/drawing/2014/main" id="{47F7F29A-F812-C34D-841D-5EF7A3EEC995}"/>
              </a:ext>
            </a:extLst>
          </p:cNvPr>
          <p:cNvSpPr>
            <a:spLocks noGrp="1"/>
          </p:cNvSpPr>
          <p:nvPr>
            <p:ph type="body" sz="quarter" idx="15"/>
          </p:nvPr>
        </p:nvSpPr>
        <p:spPr>
          <a:xfrm>
            <a:off x="7924799" y="3843867"/>
            <a:ext cx="3708402" cy="1215760"/>
          </a:xfrm>
        </p:spPr>
        <p:txBody>
          <a:bodyPr>
            <a:noAutofit/>
          </a:bodyPr>
          <a:lstStyle/>
          <a:p>
            <a:pPr marL="457200" indent="-457200">
              <a:buFont typeface="Arial" panose="020B0604020202020204" pitchFamily="34" charset="0"/>
              <a:buChar char="•"/>
            </a:pPr>
            <a:r>
              <a:rPr lang="es-ES_tradnl" sz="1800" dirty="0">
                <a:latin typeface="Verdana" panose="020B0604030504040204" pitchFamily="34" charset="0"/>
                <a:ea typeface="Verdana" panose="020B0604030504040204" pitchFamily="34" charset="0"/>
                <a:cs typeface="Verdana" panose="020B0604030504040204" pitchFamily="34" charset="0"/>
              </a:rPr>
              <a:t>Estructura</a:t>
            </a:r>
          </a:p>
          <a:p>
            <a:pPr marL="457200" indent="-457200">
              <a:buFont typeface="Arial" panose="020B0604020202020204" pitchFamily="34" charset="0"/>
              <a:buChar char="•"/>
            </a:pPr>
            <a:r>
              <a:rPr lang="es-ES_tradnl" sz="1800" dirty="0">
                <a:latin typeface="Verdana" panose="020B0604030504040204" pitchFamily="34" charset="0"/>
                <a:ea typeface="Verdana" panose="020B0604030504040204" pitchFamily="34" charset="0"/>
                <a:cs typeface="Verdana" panose="020B0604030504040204" pitchFamily="34" charset="0"/>
              </a:rPr>
              <a:t>Referencias</a:t>
            </a:r>
          </a:p>
        </p:txBody>
      </p:sp>
      <p:cxnSp>
        <p:nvCxnSpPr>
          <p:cNvPr id="15" name="Straight Connector 14">
            <a:extLst>
              <a:ext uri="{FF2B5EF4-FFF2-40B4-BE49-F238E27FC236}">
                <a16:creationId xmlns:a16="http://schemas.microsoft.com/office/drawing/2014/main" id="{053E1192-4BAE-6C42-94A4-DCDCA9848D4F}"/>
              </a:ext>
            </a:extLst>
          </p:cNvPr>
          <p:cNvCxnSpPr>
            <a:cxnSpLocks/>
          </p:cNvCxnSpPr>
          <p:nvPr/>
        </p:nvCxnSpPr>
        <p:spPr>
          <a:xfrm flipH="1">
            <a:off x="6096000" y="2"/>
            <a:ext cx="1473200" cy="6857998"/>
          </a:xfrm>
          <a:prstGeom prst="line">
            <a:avLst/>
          </a:prstGeom>
          <a:ln w="57150">
            <a:solidFill>
              <a:srgbClr val="FA8700"/>
            </a:solidFill>
          </a:ln>
        </p:spPr>
        <p:style>
          <a:lnRef idx="1">
            <a:schemeClr val="accent1"/>
          </a:lnRef>
          <a:fillRef idx="0">
            <a:schemeClr val="accent1"/>
          </a:fillRef>
          <a:effectRef idx="0">
            <a:schemeClr val="accent1"/>
          </a:effectRef>
          <a:fontRef idx="minor">
            <a:schemeClr val="tx1"/>
          </a:fontRef>
        </p:style>
      </p:cxnSp>
      <p:sp>
        <p:nvSpPr>
          <p:cNvPr id="7" name="Slide Number Placeholder 8">
            <a:extLst>
              <a:ext uri="{FF2B5EF4-FFF2-40B4-BE49-F238E27FC236}">
                <a16:creationId xmlns:a16="http://schemas.microsoft.com/office/drawing/2014/main" id="{75DC6355-978E-C74A-91B5-E15772F6CBCA}"/>
              </a:ext>
            </a:extLst>
          </p:cNvPr>
          <p:cNvSpPr txBox="1">
            <a:spLocks/>
          </p:cNvSpPr>
          <p:nvPr/>
        </p:nvSpPr>
        <p:spPr>
          <a:xfrm>
            <a:off x="8909854" y="6356350"/>
            <a:ext cx="2743200" cy="365125"/>
          </a:xfrm>
          <a:prstGeom prst="rect">
            <a:avLst/>
          </a:prstGeom>
        </p:spPr>
        <p:txBody>
          <a:bodyPr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EDC9EC6-621B-EC45-A507-AA2BF89144E3}" type="slidenum">
              <a:rPr lang="es-ES_tradnl" sz="1200" smtClean="0">
                <a:solidFill>
                  <a:schemeClr val="bg1">
                    <a:lumMod val="50000"/>
                  </a:schemeClr>
                </a:solidFill>
              </a:rPr>
              <a:pPr algn="r"/>
              <a:t>7</a:t>
            </a:fld>
            <a:endParaRPr lang="es-ES_tradnl" sz="1200" dirty="0">
              <a:solidFill>
                <a:schemeClr val="bg1">
                  <a:lumMod val="50000"/>
                </a:schemeClr>
              </a:solidFill>
            </a:endParaRPr>
          </a:p>
        </p:txBody>
      </p:sp>
      <p:sp>
        <p:nvSpPr>
          <p:cNvPr id="8" name="Rounded Rectangle 7">
            <a:hlinkClick r:id="rId3" action="ppaction://hlinksldjump"/>
            <a:extLst>
              <a:ext uri="{FF2B5EF4-FFF2-40B4-BE49-F238E27FC236}">
                <a16:creationId xmlns:a16="http://schemas.microsoft.com/office/drawing/2014/main" id="{2CCA097B-2E39-9247-BE4F-BF6BF4E6D71C}"/>
              </a:ext>
            </a:extLst>
          </p:cNvPr>
          <p:cNvSpPr/>
          <p:nvPr/>
        </p:nvSpPr>
        <p:spPr>
          <a:xfrm>
            <a:off x="425513" y="380245"/>
            <a:ext cx="1321806" cy="344032"/>
          </a:xfrm>
          <a:prstGeom prst="roundRect">
            <a:avLst/>
          </a:prstGeom>
          <a:solidFill>
            <a:srgbClr val="FA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b="1" dirty="0">
                <a:solidFill>
                  <a:schemeClr val="bg1"/>
                </a:solidFill>
                <a:hlinkClick r:id="rId3" action="ppaction://hlinksldjump">
                  <a:extLst>
                    <a:ext uri="{A12FA001-AC4F-418D-AE19-62706E023703}">
                      <ahyp:hlinkClr xmlns:ahyp="http://schemas.microsoft.com/office/drawing/2018/hyperlinkcolor" val="tx"/>
                    </a:ext>
                  </a:extLst>
                </a:hlinkClick>
              </a:rPr>
              <a:t>Volver índice</a:t>
            </a:r>
            <a:endParaRPr lang="es-ES_tradnl" sz="1600" b="1" dirty="0">
              <a:solidFill>
                <a:schemeClr val="bg1"/>
              </a:solidFill>
            </a:endParaRPr>
          </a:p>
        </p:txBody>
      </p:sp>
    </p:spTree>
    <p:extLst>
      <p:ext uri="{BB962C8B-B14F-4D97-AF65-F5344CB8AC3E}">
        <p14:creationId xmlns:p14="http://schemas.microsoft.com/office/powerpoint/2010/main" val="414542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BF957B-6551-BA4F-9799-E86E91C85B30}"/>
              </a:ext>
            </a:extLst>
          </p:cNvPr>
          <p:cNvSpPr/>
          <p:nvPr/>
        </p:nvSpPr>
        <p:spPr>
          <a:xfrm>
            <a:off x="922867" y="2099826"/>
            <a:ext cx="9085118" cy="923330"/>
          </a:xfrm>
          <a:prstGeom prst="rect">
            <a:avLst/>
          </a:prstGeom>
        </p:spPr>
        <p:txBody>
          <a:bodyPr wrap="square">
            <a:spAutoFit/>
          </a:bodyPr>
          <a:lstStyle/>
          <a:p>
            <a:r>
              <a:rPr lang="es-ES" dirty="0"/>
              <a:t>Buscamos una página web explicativa y enfocada en el proceso de captación del cliente. Transmitir sencillez, confianza y tecnología. </a:t>
            </a:r>
          </a:p>
          <a:p>
            <a:r>
              <a:rPr lang="es-ES" dirty="0"/>
              <a:t>Queremos una página web personalizada, no una plantilla. </a:t>
            </a:r>
          </a:p>
        </p:txBody>
      </p:sp>
      <p:sp>
        <p:nvSpPr>
          <p:cNvPr id="4" name="Title 1">
            <a:extLst>
              <a:ext uri="{FF2B5EF4-FFF2-40B4-BE49-F238E27FC236}">
                <a16:creationId xmlns:a16="http://schemas.microsoft.com/office/drawing/2014/main" id="{1969C4DC-80D2-CB43-9E50-5279E4ABA5CF}"/>
              </a:ext>
            </a:extLst>
          </p:cNvPr>
          <p:cNvSpPr txBox="1">
            <a:spLocks/>
          </p:cNvSpPr>
          <p:nvPr/>
        </p:nvSpPr>
        <p:spPr>
          <a:xfrm>
            <a:off x="1676400" y="-9790"/>
            <a:ext cx="10515600" cy="1835415"/>
          </a:xfrm>
          <a:prstGeom prst="rect">
            <a:avLst/>
          </a:prstGeom>
        </p:spPr>
        <p:txBody>
          <a:bodyPr vert="horz" lIns="91440" tIns="45720" rIns="91440" bIns="45720" rtlCol="0" anchor="ctr">
            <a:normAutofit/>
          </a:bodyPr>
          <a:lstStyle>
            <a:defPPr>
              <a:defRPr lang="en-ES"/>
            </a:defPPr>
            <a:lvl1pPr algn="r">
              <a:lnSpc>
                <a:spcPct val="90000"/>
              </a:lnSpc>
              <a:spcBef>
                <a:spcPct val="0"/>
              </a:spcBef>
              <a:buNone/>
              <a:defRPr sz="5000" b="1">
                <a:latin typeface="+mj-lt"/>
                <a:ea typeface="+mj-ea"/>
                <a:cs typeface="+mj-cs"/>
              </a:defRPr>
            </a:lvl1pPr>
          </a:lstStyle>
          <a:p>
            <a:r>
              <a:rPr lang="es-ES" dirty="0"/>
              <a:t>1. PÁGINA WEB</a:t>
            </a:r>
            <a:endParaRPr lang="en-ES" dirty="0"/>
          </a:p>
        </p:txBody>
      </p:sp>
    </p:spTree>
    <p:extLst>
      <p:ext uri="{BB962C8B-B14F-4D97-AF65-F5344CB8AC3E}">
        <p14:creationId xmlns:p14="http://schemas.microsoft.com/office/powerpoint/2010/main" val="126688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193C8-16A9-3944-B8D5-8E36AD96E9A8}"/>
              </a:ext>
            </a:extLst>
          </p:cNvPr>
          <p:cNvSpPr>
            <a:spLocks noGrp="1"/>
          </p:cNvSpPr>
          <p:nvPr>
            <p:ph idx="1"/>
          </p:nvPr>
        </p:nvSpPr>
        <p:spPr>
          <a:xfrm>
            <a:off x="838200" y="1376279"/>
            <a:ext cx="10515600" cy="5225987"/>
          </a:xfrm>
        </p:spPr>
        <p:txBody>
          <a:bodyPr>
            <a:noAutofit/>
          </a:bodyPr>
          <a:lstStyle/>
          <a:p>
            <a:pPr marL="0" indent="0">
              <a:spcBef>
                <a:spcPts val="400"/>
              </a:spcBef>
              <a:buNone/>
            </a:pPr>
            <a:r>
              <a:rPr lang="en-ES" sz="1500" b="1" u="sng" dirty="0"/>
              <a:t>Home</a:t>
            </a:r>
          </a:p>
          <a:p>
            <a:pPr marL="0" indent="0">
              <a:spcBef>
                <a:spcPts val="400"/>
              </a:spcBef>
              <a:buNone/>
            </a:pPr>
            <a:r>
              <a:rPr lang="en-ES" sz="1500" dirty="0"/>
              <a:t>Muy visual. Queremos atrapar al usuario en menos de 5 segundos, explicando el problema, que hacemos y porque le beneficia.  Igual podemos poner una imagen o mini video explicativo. Queremos incluir un apartado al final de Home con las empresas que ya confian en nosotros, y las comercializadoras que trabajan con nosotros. Nos gusta el formato de la empresa Jump Into Tech(“JIT”), adjunto link a pag web, con la opción de “mostrar más”. </a:t>
            </a:r>
            <a:r>
              <a:rPr lang="es-ES" sz="1500" dirty="0">
                <a:hlinkClick r:id="rId2"/>
              </a:rPr>
              <a:t>https://www.jumpintotech.com/es/noticias/</a:t>
            </a:r>
            <a:r>
              <a:rPr lang="es-ES" sz="1500" dirty="0"/>
              <a:t>.  </a:t>
            </a:r>
          </a:p>
          <a:p>
            <a:pPr marL="0" indent="0">
              <a:spcBef>
                <a:spcPts val="400"/>
              </a:spcBef>
              <a:buNone/>
            </a:pPr>
            <a:endParaRPr lang="en-ES" sz="1500" dirty="0"/>
          </a:p>
          <a:p>
            <a:pPr marL="0" indent="0">
              <a:spcBef>
                <a:spcPts val="400"/>
              </a:spcBef>
              <a:buNone/>
            </a:pPr>
            <a:r>
              <a:rPr lang="en-ES" sz="1500" b="1" u="sng" dirty="0"/>
              <a:t>Contacto</a:t>
            </a:r>
          </a:p>
          <a:p>
            <a:pPr marL="0" indent="0">
              <a:spcBef>
                <a:spcPts val="400"/>
              </a:spcBef>
              <a:buNone/>
            </a:pPr>
            <a:r>
              <a:rPr lang="en-ES" sz="1500" dirty="0"/>
              <a:t>Que puedan enviarnos email con su factura adjunto, llamarnos, acceder a redes sociales. Nos gustaría que en Home hubiera algo de contacto tambien. </a:t>
            </a:r>
          </a:p>
          <a:p>
            <a:pPr marL="0" indent="0">
              <a:spcBef>
                <a:spcPts val="400"/>
              </a:spcBef>
              <a:buNone/>
            </a:pPr>
            <a:endParaRPr lang="en-ES" sz="1500" dirty="0"/>
          </a:p>
          <a:p>
            <a:pPr marL="0" indent="0">
              <a:spcBef>
                <a:spcPts val="400"/>
              </a:spcBef>
              <a:buNone/>
            </a:pPr>
            <a:r>
              <a:rPr lang="en-ES" sz="1500" b="1" u="sng" dirty="0"/>
              <a:t>Quienes somos/Como lo hacemos</a:t>
            </a:r>
          </a:p>
          <a:p>
            <a:pPr marL="0" indent="0">
              <a:spcBef>
                <a:spcPts val="400"/>
              </a:spcBef>
              <a:buNone/>
            </a:pPr>
            <a:r>
              <a:rPr lang="en-GB" sz="1500" dirty="0"/>
              <a:t>E</a:t>
            </a:r>
            <a:r>
              <a:rPr lang="en-ES" sz="1500" dirty="0"/>
              <a:t>xplicar en más detalle quienes somos y como hacemos nuestro servicio. </a:t>
            </a:r>
          </a:p>
          <a:p>
            <a:pPr marL="0" indent="0">
              <a:spcBef>
                <a:spcPts val="400"/>
              </a:spcBef>
              <a:buNone/>
            </a:pPr>
            <a:endParaRPr lang="en-ES" sz="1500" dirty="0"/>
          </a:p>
          <a:p>
            <a:pPr marL="0" indent="0">
              <a:spcBef>
                <a:spcPts val="400"/>
              </a:spcBef>
              <a:buNone/>
            </a:pPr>
            <a:r>
              <a:rPr lang="en-ES" sz="1500" b="1" u="sng" dirty="0"/>
              <a:t>Paginas legales</a:t>
            </a:r>
          </a:p>
          <a:p>
            <a:pPr marL="0" indent="0">
              <a:spcBef>
                <a:spcPts val="400"/>
              </a:spcBef>
              <a:buNone/>
            </a:pPr>
            <a:endParaRPr lang="en-ES" sz="1500" dirty="0"/>
          </a:p>
          <a:p>
            <a:pPr marL="0" indent="0">
              <a:spcBef>
                <a:spcPts val="400"/>
              </a:spcBef>
              <a:buNone/>
            </a:pPr>
            <a:r>
              <a:rPr lang="en-ES" sz="1500" b="1" u="sng" dirty="0"/>
              <a:t>Blog</a:t>
            </a:r>
          </a:p>
          <a:p>
            <a:pPr marL="0" indent="0">
              <a:spcBef>
                <a:spcPts val="400"/>
              </a:spcBef>
              <a:buNone/>
            </a:pPr>
            <a:r>
              <a:rPr lang="en-ES" sz="1500" dirty="0"/>
              <a:t>Poder subir articulos propios relacionados con el sector. Me gusta el formato otra vez de JIT, adjunto link a su blog. </a:t>
            </a:r>
            <a:r>
              <a:rPr lang="es-ES" sz="1500" dirty="0"/>
              <a:t>https://</a:t>
            </a:r>
            <a:r>
              <a:rPr lang="es-ES" sz="1500" dirty="0" err="1"/>
              <a:t>www.jumpintotech.com</a:t>
            </a:r>
            <a:r>
              <a:rPr lang="es-ES" sz="1500" dirty="0"/>
              <a:t>/es/noticias/ </a:t>
            </a:r>
          </a:p>
          <a:p>
            <a:pPr marL="0" indent="0">
              <a:spcBef>
                <a:spcPts val="400"/>
              </a:spcBef>
              <a:buNone/>
            </a:pPr>
            <a:endParaRPr lang="es-ES" sz="1500" dirty="0"/>
          </a:p>
          <a:p>
            <a:pPr marL="0" indent="0">
              <a:spcBef>
                <a:spcPts val="400"/>
              </a:spcBef>
              <a:buNone/>
            </a:pPr>
            <a:r>
              <a:rPr lang="es-ES" sz="1500" b="1" u="sng" dirty="0"/>
              <a:t>Acceso a usuario app y comercial intranet</a:t>
            </a:r>
            <a:r>
              <a:rPr lang="es-ES" sz="1500" dirty="0"/>
              <a:t> </a:t>
            </a:r>
          </a:p>
          <a:p>
            <a:pPr marL="0" indent="0">
              <a:spcBef>
                <a:spcPts val="400"/>
              </a:spcBef>
              <a:buNone/>
            </a:pPr>
            <a:r>
              <a:rPr lang="es-ES" sz="1500" dirty="0"/>
              <a:t>Mas adelante. </a:t>
            </a:r>
            <a:endParaRPr lang="en-ES" sz="1500" dirty="0"/>
          </a:p>
          <a:p>
            <a:pPr marL="0" indent="0">
              <a:buNone/>
            </a:pPr>
            <a:endParaRPr lang="en-ES" sz="1500" dirty="0"/>
          </a:p>
        </p:txBody>
      </p:sp>
      <p:sp>
        <p:nvSpPr>
          <p:cNvPr id="4" name="Title 1">
            <a:extLst>
              <a:ext uri="{FF2B5EF4-FFF2-40B4-BE49-F238E27FC236}">
                <a16:creationId xmlns:a16="http://schemas.microsoft.com/office/drawing/2014/main" id="{8A3A0572-6036-974E-BEBC-97405F5A7A50}"/>
              </a:ext>
            </a:extLst>
          </p:cNvPr>
          <p:cNvSpPr txBox="1">
            <a:spLocks/>
          </p:cNvSpPr>
          <p:nvPr/>
        </p:nvSpPr>
        <p:spPr>
          <a:xfrm>
            <a:off x="1676400" y="-9790"/>
            <a:ext cx="10515600" cy="828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2800" b="1" dirty="0"/>
              <a:t>1.1. </a:t>
            </a:r>
            <a:r>
              <a:rPr lang="en-ES" sz="2800" b="1" dirty="0"/>
              <a:t>Estructura página web</a:t>
            </a:r>
          </a:p>
        </p:txBody>
      </p:sp>
    </p:spTree>
    <p:extLst>
      <p:ext uri="{BB962C8B-B14F-4D97-AF65-F5344CB8AC3E}">
        <p14:creationId xmlns:p14="http://schemas.microsoft.com/office/powerpoint/2010/main" val="1036338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10196</TotalTime>
  <Words>5159</Words>
  <Application>Microsoft Macintosh PowerPoint</Application>
  <PresentationFormat>Widescreen</PresentationFormat>
  <Paragraphs>430</Paragraphs>
  <Slides>56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Avenir Next</vt:lpstr>
      <vt:lpstr>Calibri</vt:lpstr>
      <vt:lpstr>Calibri Light</vt:lpstr>
      <vt:lpstr>Symbol</vt:lpstr>
      <vt:lpstr>Verdana</vt:lpstr>
      <vt:lpstr>Office Theme</vt:lpstr>
      <vt:lpstr>PowerPoint Presentation</vt:lpstr>
      <vt:lpstr>PowerPoint Presentation</vt:lpstr>
      <vt:lpstr>PowerPoint Presentation</vt:lpstr>
      <vt:lpstr>¿Que es Vivolt? (i/ii)</vt:lpstr>
      <vt:lpstr>¿Que es Vivolt? (ii/ii)</vt:lpstr>
      <vt:lpstr>Detalles del desarrollo</vt:lpstr>
      <vt:lpstr>PowerPoint Presentation</vt:lpstr>
      <vt:lpstr>PowerPoint Presentation</vt:lpstr>
      <vt:lpstr>PowerPoint Presentation</vt:lpstr>
      <vt:lpstr>PowerPoint Presentation</vt:lpstr>
      <vt:lpstr>PowerPoint Presentation</vt:lpstr>
      <vt:lpstr>PowerPoint Presentation</vt:lpstr>
      <vt:lpstr>2.1. Log in</vt:lpstr>
      <vt:lpstr>2.1.1. Recuperar contraseña</vt:lpstr>
      <vt:lpstr>2.2. Vista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Queremos un panel de control donde las comercializadoras puedan actualizar sus precios cuando quieran y nuestra base de datos se actualice con sus precios.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Digitalización Vivolt</dc:title>
  <dc:creator>José María Treviño Ruiz de Velasco</dc:creator>
  <cp:lastModifiedBy>José María Treviño Ruiz de Velasco</cp:lastModifiedBy>
  <cp:revision>133</cp:revision>
  <dcterms:created xsi:type="dcterms:W3CDTF">2021-01-21T15:28:54Z</dcterms:created>
  <dcterms:modified xsi:type="dcterms:W3CDTF">2021-02-17T16:06:04Z</dcterms:modified>
</cp:coreProperties>
</file>